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7" r:id="rId4"/>
    <p:sldId id="260" r:id="rId5"/>
    <p:sldId id="271" r:id="rId6"/>
    <p:sldId id="270" r:id="rId7"/>
    <p:sldId id="268" r:id="rId8"/>
    <p:sldId id="258" r:id="rId9"/>
    <p:sldId id="259" r:id="rId10"/>
    <p:sldId id="269" r:id="rId11"/>
    <p:sldId id="26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AA6"/>
    <a:srgbClr val="DE8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7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17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77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02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75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11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22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06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32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16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25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5000">
              <a:srgbClr val="A62AA6">
                <a:lumMod val="45000"/>
                <a:lumOff val="5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B02D-41B9-44D4-B0B9-7256A8ED4747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9B24-406E-42ED-8C92-493135DD5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8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-488228"/>
            <a:ext cx="9144000" cy="2387600"/>
          </a:xfrm>
        </p:spPr>
        <p:txBody>
          <a:bodyPr>
            <a:normAutofit/>
          </a:bodyPr>
          <a:lstStyle/>
          <a:p>
            <a:r>
              <a:rPr lang="hu-H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SZOVÁTA</a:t>
            </a:r>
            <a:endParaRPr lang="hu-H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59082" y="4956103"/>
            <a:ext cx="9144000" cy="165576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HAT-15-05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4" y="1899372"/>
            <a:ext cx="4140956" cy="30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61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Ipar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42398"/>
            <a:ext cx="10515600" cy="5915602"/>
          </a:xfrm>
        </p:spPr>
        <p:txBody>
          <a:bodyPr/>
          <a:lstStyle/>
          <a:p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Fontosabb iparágak: faipar, élelmiszeripar, textilipar, üveg- és kerámiaipar, </a:t>
            </a:r>
            <a:r>
              <a:rPr lang="hu-H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építőanyagipar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, hangszerkészítés (Szászrégen környékén). Szeben megyével együtt Maros megye szolgáltatja a Romániában kitermelt földgáz 50%-át. Sót is bányásznak.</a:t>
            </a:r>
            <a:b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</a:b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lid" panose="0202050306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4" y="2919846"/>
            <a:ext cx="5112328" cy="383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4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677" y="-347550"/>
            <a:ext cx="10515600" cy="1325563"/>
          </a:xfrm>
        </p:spPr>
        <p:txBody>
          <a:bodyPr/>
          <a:lstStyle/>
          <a:p>
            <a:pPr algn="ctr"/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ELHELYEZKEDÉSE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8700" y="710558"/>
            <a:ext cx="10700904" cy="3317874"/>
          </a:xfrm>
        </p:spPr>
        <p:txBody>
          <a:bodyPr>
            <a:normAutofit/>
          </a:bodyPr>
          <a:lstStyle/>
          <a:p>
            <a:r>
              <a:rPr lang="hu-H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A Medve-tó Romániában, a közigazgatásilag Maros megyéhez tartozó </a:t>
            </a:r>
            <a:r>
              <a:rPr lang="hu-H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Szovátán</a:t>
            </a:r>
            <a:r>
              <a:rPr lang="hu-H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, a Cseresznyés-hegy lábainál, festői környezetben létrejött egyedi tulajdonságokkal 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rendelkező tó..</a:t>
            </a:r>
            <a:endParaRPr lang="hu-H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lid" panose="0202050306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1" y="2712028"/>
            <a:ext cx="5760370" cy="3834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11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8981" y="933569"/>
            <a:ext cx="10515600" cy="2139084"/>
          </a:xfrm>
        </p:spPr>
        <p:txBody>
          <a:bodyPr>
            <a:normAutofit/>
          </a:bodyPr>
          <a:lstStyle/>
          <a:p>
            <a:pPr algn="ctr"/>
            <a:r>
              <a:rPr lang="hu-H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KÖSZÖNÖM A FIGYELMET!!</a:t>
            </a:r>
            <a:endParaRPr lang="hu-H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6" y="2462645"/>
            <a:ext cx="2040082" cy="408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8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1190" y="1"/>
            <a:ext cx="11512347" cy="4921624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Nevének eredete:</a:t>
            </a:r>
          </a:p>
          <a:p>
            <a:pPr algn="ctr"/>
            <a:r>
              <a:rPr lang="hu-H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Szováta</a:t>
            </a:r>
            <a:r>
              <a:rPr lang="hu-H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 (románul </a:t>
            </a:r>
            <a:r>
              <a:rPr lang="hu-H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Sovata</a:t>
            </a:r>
            <a:r>
              <a:rPr lang="hu-H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, németül </a:t>
            </a:r>
            <a:r>
              <a:rPr lang="hu-H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Sowata</a:t>
            </a:r>
            <a:r>
              <a:rPr lang="hu-H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) város Romániában, Maros megyében. A </a:t>
            </a:r>
            <a:r>
              <a:rPr lang="hu-H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Székely-Sóvidék</a:t>
            </a:r>
            <a:r>
              <a:rPr lang="hu-H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 központja, európai hírű </a:t>
            </a:r>
            <a:r>
              <a:rPr lang="hu-H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ngsanaUPC" panose="02020603050405020304" pitchFamily="18" charset="-34"/>
              </a:rPr>
              <a:t>üdülőváros.</a:t>
            </a:r>
            <a:r>
              <a:rPr lang="hu-H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parajita" panose="020B0604020202020204" pitchFamily="34" charset="0"/>
              </a:rPr>
              <a:t>A</a:t>
            </a:r>
            <a:r>
              <a:rPr lang="hu-H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parajita" panose="020B0604020202020204" pitchFamily="34" charset="0"/>
              </a:rPr>
              <a:t> település a székely </a:t>
            </a:r>
            <a:r>
              <a:rPr lang="hu-H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parajita" panose="020B0604020202020204" pitchFamily="34" charset="0"/>
              </a:rPr>
              <a:t>Örlec</a:t>
            </a:r>
            <a:r>
              <a:rPr lang="hu-H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  <a:cs typeface="Aparajita" panose="020B0604020202020204" pitchFamily="34" charset="0"/>
              </a:rPr>
              <a:t> nembeli Szovát nemzetségről kapta a nevét, mások szerint a szláv eredetű magyar Szovát személynévből származik.</a:t>
            </a:r>
          </a:p>
          <a:p>
            <a:pPr algn="ctr"/>
            <a:endParaRPr lang="hu-H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lid" panose="02020503060505020303" pitchFamily="18" charset="0"/>
              <a:cs typeface="Aparajita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3" y="2716894"/>
            <a:ext cx="5372660" cy="403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13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382" y="1469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Fekvése: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69373" y="1056699"/>
            <a:ext cx="10515600" cy="4351338"/>
          </a:xfrm>
        </p:spPr>
        <p:txBody>
          <a:bodyPr>
            <a:normAutofit/>
          </a:bodyPr>
          <a:lstStyle/>
          <a:p>
            <a:r>
              <a:rPr lang="hu-HU" b="1" i="1" dirty="0">
                <a:latin typeface="Euclid" panose="02020503060505020303" pitchFamily="18" charset="0"/>
              </a:rPr>
              <a:t>Marosvásárhelytől 60 km-re keletre, a Mezőhavas délnyugati előterében, a </a:t>
            </a:r>
            <a:r>
              <a:rPr lang="hu-HU" b="1" i="1" dirty="0" err="1">
                <a:latin typeface="Euclid" panose="02020503060505020303" pitchFamily="18" charset="0"/>
              </a:rPr>
              <a:t>Szovátai-medencében</a:t>
            </a:r>
            <a:r>
              <a:rPr lang="hu-HU" b="1" i="1" dirty="0">
                <a:latin typeface="Euclid" panose="02020503060505020303" pitchFamily="18" charset="0"/>
              </a:rPr>
              <a:t> fekszik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3" y="2218751"/>
            <a:ext cx="5564475" cy="418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47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072" y="-50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i="1" dirty="0" smtClean="0">
                <a:latin typeface="Curlz MT" panose="04040404050702020202" pitchFamily="82" charset="0"/>
              </a:rPr>
              <a:t>Története</a:t>
            </a:r>
            <a:endParaRPr lang="hu-HU" sz="6000" b="1" i="1" dirty="0">
              <a:latin typeface="Curlz MT" panose="0404040405070202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456" y="1274907"/>
            <a:ext cx="11088832" cy="5970732"/>
          </a:xfrm>
        </p:spPr>
        <p:txBody>
          <a:bodyPr>
            <a:noAutofit/>
          </a:bodyPr>
          <a:lstStyle/>
          <a:p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A környéken már a rómaiak is bányásztak sót, majd a középkorban is folytatódott a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kitermelés. A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régi mélyedéseket idővel csapadék és folyóvíz töltötte ki, így keletkeztek az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első..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lid" panose="0202050306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42" y="3016063"/>
            <a:ext cx="5772859" cy="384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25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9152" y="253541"/>
            <a:ext cx="11035554" cy="4171763"/>
          </a:xfrm>
        </p:spPr>
        <p:txBody>
          <a:bodyPr/>
          <a:lstStyle/>
          <a:p>
            <a:r>
              <a:rPr lang="hu-HU" b="1" i="1" dirty="0">
                <a:latin typeface="Euclid" panose="02020503060505020303" pitchFamily="18" charset="0"/>
              </a:rPr>
              <a:t>A trianoni békeszerződésig Maros-Torda vármegye </a:t>
            </a:r>
            <a:r>
              <a:rPr lang="hu-HU" b="1" i="1" dirty="0" err="1">
                <a:latin typeface="Euclid" panose="02020503060505020303" pitchFamily="18" charset="0"/>
              </a:rPr>
              <a:t>Nyárádszeredai</a:t>
            </a:r>
            <a:r>
              <a:rPr lang="hu-HU" b="1" i="1" dirty="0">
                <a:latin typeface="Euclid" panose="02020503060505020303" pitchFamily="18" charset="0"/>
              </a:rPr>
              <a:t> járásához tartozott.1992-ben 8935 lakosából 7943 magyar, 891 román, 39 cigány, 10 német, közülük 4527 római katolikus, 2979 református, 872 ortodox. Középiskolája, kórháza, egészségügyi intézményei vannak..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71" y="2728477"/>
            <a:ext cx="6499880" cy="397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13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1682" y="386790"/>
            <a:ext cx="11434482" cy="4857564"/>
          </a:xfrm>
        </p:spPr>
        <p:txBody>
          <a:bodyPr/>
          <a:lstStyle/>
          <a:p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Első fürdője a 19. század közepén épített </a:t>
            </a:r>
            <a:r>
              <a:rPr lang="hu-H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Gérafürdő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 a Sós-pataknak a </a:t>
            </a:r>
            <a:r>
              <a:rPr lang="hu-H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Szovátába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 ömlésénél volt, innen fokozatosan Felső-Szovátára a mai fürdőközpontba helyeződött át a fürdőélet, ahol 1901-ben nyitották meg a fürdőtelepet.1850-ben 1123 lakosából, 1036 magyar, 68 román, 18 roma volt.1910-ben 2826 lakosából, 2763 magyar, 28 német, 11 román volt.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32" y="2815572"/>
            <a:ext cx="5189445" cy="389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53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581458"/>
            <a:ext cx="8704598" cy="579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48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071" y="109631"/>
            <a:ext cx="10515600" cy="1325563"/>
          </a:xfrm>
        </p:spPr>
        <p:txBody>
          <a:bodyPr/>
          <a:lstStyle/>
          <a:p>
            <a:pPr algn="ctr"/>
            <a:r>
              <a:rPr lang="hu-H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Látnivalók</a:t>
            </a:r>
            <a:endParaRPr lang="hu-H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66700" y="1233489"/>
            <a:ext cx="12537141" cy="2262746"/>
          </a:xfrm>
        </p:spPr>
        <p:txBody>
          <a:bodyPr>
            <a:normAutofit/>
          </a:bodyPr>
          <a:lstStyle/>
          <a:p>
            <a:pPr algn="ctr"/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A város sóstavairól és </a:t>
            </a:r>
            <a:r>
              <a:rPr lang="hu-H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sószikláiról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 nevezetes. Legnagyobb tava a Medve-tó. 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Benne 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66 000 tonnára becsült oldott sómennyiség van, a t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ovábbi 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tavai a sósvizű Mogyorósi-tó, Rigó-tó, Fekete-tó, Vörös-tó és Zöld-tó, továbbá az édesvizű Piroska-tó és 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Kígyós-tó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lid" panose="0202050306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54" y="2764099"/>
            <a:ext cx="6013261" cy="400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8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67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Medve-tó</a:t>
            </a:r>
            <a:endParaRPr lang="hu-H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3900" y="1358034"/>
            <a:ext cx="10515600" cy="4351338"/>
          </a:xfrm>
        </p:spPr>
        <p:txBody>
          <a:bodyPr/>
          <a:lstStyle/>
          <a:p>
            <a:pPr algn="ctr"/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" panose="02020503060505020303" pitchFamily="18" charset="0"/>
              </a:rPr>
              <a:t>A Medve-tó nevét kiterített medvebőrhöz hasonló alakjáról kapta és 1875 körül alakult ki.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6" y="2310679"/>
            <a:ext cx="6551468" cy="436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389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319</Words>
  <Application>Microsoft Office PowerPoint</Application>
  <PresentationFormat>Szélesvásznú</PresentationFormat>
  <Paragraphs>19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AngsanaUPC</vt:lpstr>
      <vt:lpstr>Aparajita</vt:lpstr>
      <vt:lpstr>Arial</vt:lpstr>
      <vt:lpstr>Calibri</vt:lpstr>
      <vt:lpstr>Calibri Light</vt:lpstr>
      <vt:lpstr>Curlz MT</vt:lpstr>
      <vt:lpstr>Euclid</vt:lpstr>
      <vt:lpstr>Office-téma</vt:lpstr>
      <vt:lpstr>SZOVÁTA</vt:lpstr>
      <vt:lpstr>PowerPoint bemutató</vt:lpstr>
      <vt:lpstr>Fekvése: </vt:lpstr>
      <vt:lpstr>Története</vt:lpstr>
      <vt:lpstr>PowerPoint bemutató</vt:lpstr>
      <vt:lpstr>PowerPoint bemutató</vt:lpstr>
      <vt:lpstr>PowerPoint bemutató</vt:lpstr>
      <vt:lpstr>Látnivalók</vt:lpstr>
      <vt:lpstr>Medve-tó</vt:lpstr>
      <vt:lpstr>Ipar  </vt:lpstr>
      <vt:lpstr>ELHELYEZKEDÉSE</vt:lpstr>
      <vt:lpstr>KÖSZÖNÖM A FIGYELMET!!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SZOVÁTA</dc:title>
  <dc:creator>Tanuló 02</dc:creator>
  <cp:lastModifiedBy>Diák</cp:lastModifiedBy>
  <cp:revision>17</cp:revision>
  <dcterms:created xsi:type="dcterms:W3CDTF">2016-04-26T06:19:33Z</dcterms:created>
  <dcterms:modified xsi:type="dcterms:W3CDTF">2016-05-20T09:06:50Z</dcterms:modified>
</cp:coreProperties>
</file>