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uló 05" initials="T0" lastIdx="1" clrIdx="0">
    <p:extLst>
      <p:ext uri="{19B8F6BF-5375-455C-9EA6-DF929625EA0E}">
        <p15:presenceInfo xmlns:p15="http://schemas.microsoft.com/office/powerpoint/2012/main" userId="Tanuló 0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2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22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0T11:00:59.36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7682-57FD-41B0-A060-6AB1E3C7BC76}" type="datetimeFigureOut">
              <a:rPr lang="hu-HU" smtClean="0"/>
              <a:pPr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00AA-74B4-443A-9A01-B67B308F9C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69866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7682-57FD-41B0-A060-6AB1E3C7BC76}" type="datetimeFigureOut">
              <a:rPr lang="hu-HU" smtClean="0"/>
              <a:pPr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00AA-74B4-443A-9A01-B67B308F9C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231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7682-57FD-41B0-A060-6AB1E3C7BC76}" type="datetimeFigureOut">
              <a:rPr lang="hu-HU" smtClean="0"/>
              <a:pPr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00AA-74B4-443A-9A01-B67B308F9C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8100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7682-57FD-41B0-A060-6AB1E3C7BC76}" type="datetimeFigureOut">
              <a:rPr lang="hu-HU" smtClean="0"/>
              <a:pPr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00AA-74B4-443A-9A01-B67B308F9C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7749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7682-57FD-41B0-A060-6AB1E3C7BC76}" type="datetimeFigureOut">
              <a:rPr lang="hu-HU" smtClean="0"/>
              <a:pPr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00AA-74B4-443A-9A01-B67B308F9C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96717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7682-57FD-41B0-A060-6AB1E3C7BC76}" type="datetimeFigureOut">
              <a:rPr lang="hu-HU" smtClean="0"/>
              <a:pPr/>
              <a:t>2016.05.20.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00AA-74B4-443A-9A01-B67B308F9C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39275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7682-57FD-41B0-A060-6AB1E3C7BC76}" type="datetimeFigureOut">
              <a:rPr lang="hu-HU" smtClean="0"/>
              <a:pPr/>
              <a:t>2016.05.20.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00AA-74B4-443A-9A01-B67B308F9C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58732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7682-57FD-41B0-A060-6AB1E3C7BC76}" type="datetimeFigureOut">
              <a:rPr lang="hu-HU" smtClean="0"/>
              <a:pPr/>
              <a:t>2016.05.20.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00AA-74B4-443A-9A01-B67B308F9C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6548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7682-57FD-41B0-A060-6AB1E3C7BC76}" type="datetimeFigureOut">
              <a:rPr lang="hu-HU" smtClean="0"/>
              <a:pPr/>
              <a:t>2016.05.20.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00AA-74B4-443A-9A01-B67B308F9C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41091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7682-57FD-41B0-A060-6AB1E3C7BC76}" type="datetimeFigureOut">
              <a:rPr lang="hu-HU" smtClean="0"/>
              <a:pPr/>
              <a:t>2016.05.20.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00AA-74B4-443A-9A01-B67B308F9C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49777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47682-57FD-41B0-A060-6AB1E3C7BC76}" type="datetimeFigureOut">
              <a:rPr lang="hu-HU" smtClean="0"/>
              <a:pPr/>
              <a:t>2016.05.20.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A00AA-74B4-443A-9A01-B67B308F9C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16832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43000">
              <a:schemeClr val="accent1">
                <a:lumMod val="45000"/>
                <a:lumOff val="55000"/>
              </a:schemeClr>
            </a:gs>
            <a:gs pos="64000">
              <a:schemeClr val="bg1"/>
            </a:gs>
            <a:gs pos="100000">
              <a:srgbClr val="99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47682-57FD-41B0-A060-6AB1E3C7BC76}" type="datetimeFigureOut">
              <a:rPr lang="hu-HU" smtClean="0"/>
              <a:pPr/>
              <a:t>2016.05.20.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00AA-74B4-443A-9A01-B67B308F9C3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010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4hvqmt4Lh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Korond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Készítette: </a:t>
            </a:r>
            <a:r>
              <a:rPr lang="hu-HU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Víglási</a:t>
            </a:r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 Anna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4428909"/>
            <a:ext cx="2857500" cy="223837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413331" y="6245997"/>
            <a:ext cx="158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HAT-</a:t>
            </a:r>
            <a:r>
              <a:rPr lang="hu-HU" sz="2800" dirty="0" smtClean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15-05</a:t>
            </a:r>
            <a:endParaRPr lang="hu-HU" sz="2800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8530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Köszönöm a figyelmet!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Tartalom helye 5" descr="smi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0212" y="1690688"/>
            <a:ext cx="3951576" cy="3951576"/>
          </a:xfrm>
        </p:spPr>
      </p:pic>
    </p:spTree>
    <p:extLst>
      <p:ext uri="{BB962C8B-B14F-4D97-AF65-F5344CB8AC3E}">
        <p14:creationId xmlns:p14="http://schemas.microsoft.com/office/powerpoint/2010/main" val="40904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Aharoni" pitchFamily="2" charset="-79"/>
                <a:cs typeface="Aharoni" pitchFamily="2" charset="-79"/>
              </a:rPr>
              <a:t>Története</a:t>
            </a:r>
            <a:endParaRPr lang="hu-HU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u-HU" dirty="0" smtClean="0"/>
              <a:t>A hagyomány szerint a falu első házai a Korondi-hegyen, a Szállás nevű határrészen épültek. 1333-ban </a:t>
            </a:r>
            <a:r>
              <a:rPr lang="hu-HU" i="1" dirty="0" err="1" smtClean="0"/>
              <a:t>Kurund</a:t>
            </a:r>
            <a:r>
              <a:rPr lang="hu-HU" dirty="0" smtClean="0"/>
              <a:t> néven említi először a pápai tizedjegyzék, amikor a falu papja, Péter, 2 banálist fizetett, de 1334-ben az egyházi adó csak 1 régi banálist tett ki.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dirty="0" smtClean="0"/>
              <a:t>A középkorban, a mezőgazdaság mellett, több korondi család számára az egykori </a:t>
            </a:r>
            <a:r>
              <a:rPr lang="hu-HU" dirty="0" err="1" smtClean="0"/>
              <a:t>sófalvi</a:t>
            </a:r>
            <a:r>
              <a:rPr lang="hu-HU" dirty="0" smtClean="0"/>
              <a:t> felszíni fejtésű bánya és a só értékesítése nyújtott megélhetési lehetőséget. Azonban, az 1562-es székely felkelést követően a szabad </a:t>
            </a:r>
            <a:r>
              <a:rPr lang="hu-HU" dirty="0" err="1" smtClean="0"/>
              <a:t>sóhasználati</a:t>
            </a:r>
            <a:r>
              <a:rPr lang="hu-HU" dirty="0" smtClean="0"/>
              <a:t> jog megszűnt, és ekkortájt kezdtek a korondiak egyéb szakmák, így a fazekasság felé irányulni.</a:t>
            </a:r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47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Látnivalók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4137" y="1825626"/>
            <a:ext cx="11325497" cy="247205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u-HU" b="1" dirty="0" smtClean="0"/>
              <a:t>Dombok</a:t>
            </a:r>
            <a:r>
              <a:rPr lang="hu-HU" dirty="0" smtClean="0"/>
              <a:t>: Falu dombja, Csigadomb, Kovácsdomb, </a:t>
            </a:r>
            <a:r>
              <a:rPr lang="hu-HU" dirty="0" err="1" smtClean="0"/>
              <a:t>Kalonda</a:t>
            </a:r>
            <a:r>
              <a:rPr lang="hu-HU" dirty="0" smtClean="0"/>
              <a:t>, Sarok oldal, Vápa domb, Észak oldala, </a:t>
            </a:r>
            <a:r>
              <a:rPr lang="hu-HU" dirty="0" err="1" smtClean="0"/>
              <a:t>Rókalik</a:t>
            </a:r>
            <a:r>
              <a:rPr lang="hu-HU" dirty="0" smtClean="0"/>
              <a:t>, Málnavész, Fügevár, Csillaghegy.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u-HU" b="1" dirty="0" smtClean="0"/>
              <a:t>Források</a:t>
            </a:r>
            <a:r>
              <a:rPr lang="hu-HU" dirty="0" smtClean="0"/>
              <a:t>: Erzsébet-forrás, Ősforrás, </a:t>
            </a:r>
            <a:r>
              <a:rPr lang="hu-HU" dirty="0" err="1" smtClean="0"/>
              <a:t>Szőlőmár</a:t>
            </a:r>
            <a:r>
              <a:rPr lang="hu-HU" dirty="0" smtClean="0"/>
              <a:t> („Fingó” borvíz), Dió, </a:t>
            </a:r>
            <a:r>
              <a:rPr lang="hu-HU" dirty="0" err="1" smtClean="0"/>
              <a:t>Árcsó</a:t>
            </a:r>
            <a:r>
              <a:rPr lang="hu-HU" dirty="0" smtClean="0"/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hu-HU" b="1" dirty="0" smtClean="0"/>
              <a:t>Folyóvizek</a:t>
            </a:r>
            <a:r>
              <a:rPr lang="hu-HU" dirty="0" smtClean="0"/>
              <a:t>: Korond </a:t>
            </a:r>
            <a:r>
              <a:rPr lang="hu-HU" dirty="0" err="1" smtClean="0"/>
              <a:t>pataka</a:t>
            </a:r>
            <a:r>
              <a:rPr lang="hu-HU" dirty="0" smtClean="0"/>
              <a:t>, Sós-patak, </a:t>
            </a:r>
            <a:r>
              <a:rPr lang="hu-HU" dirty="0" err="1" smtClean="0"/>
              <a:t>Felső-Sóspatak</a:t>
            </a:r>
            <a:r>
              <a:rPr lang="hu-HU" dirty="0" smtClean="0"/>
              <a:t>, </a:t>
            </a:r>
            <a:r>
              <a:rPr lang="hu-HU" dirty="0" err="1" smtClean="0"/>
              <a:t>Alsó-Sóspatak</a:t>
            </a:r>
            <a:r>
              <a:rPr lang="hu-HU" dirty="0" smtClean="0"/>
              <a:t>, </a:t>
            </a:r>
            <a:r>
              <a:rPr lang="hu-HU" dirty="0" err="1" smtClean="0"/>
              <a:t>Fenes-patak</a:t>
            </a:r>
            <a:r>
              <a:rPr lang="hu-HU" dirty="0" smtClean="0"/>
              <a:t>, </a:t>
            </a:r>
            <a:r>
              <a:rPr lang="hu-HU" dirty="0" err="1" smtClean="0"/>
              <a:t>Fedelik-pataka</a:t>
            </a:r>
            <a:r>
              <a:rPr lang="hu-HU" dirty="0" smtClean="0"/>
              <a:t>, </a:t>
            </a:r>
            <a:r>
              <a:rPr lang="hu-HU" dirty="0" err="1" smtClean="0"/>
              <a:t>Szőlőmár-patak</a:t>
            </a:r>
            <a:r>
              <a:rPr lang="hu-HU" dirty="0" smtClean="0"/>
              <a:t>, Gödrös-patak, Szőlő patak, Égerfenyő patak, </a:t>
            </a:r>
            <a:r>
              <a:rPr lang="hu-HU" dirty="0" err="1" smtClean="0"/>
              <a:t>Ölves</a:t>
            </a:r>
            <a:r>
              <a:rPr lang="hu-HU" dirty="0" smtClean="0"/>
              <a:t> </a:t>
            </a:r>
            <a:r>
              <a:rPr lang="hu-HU" dirty="0" err="1" smtClean="0"/>
              <a:t>pataka</a:t>
            </a:r>
            <a:r>
              <a:rPr lang="hu-HU" dirty="0" smtClean="0"/>
              <a:t>, Kosárhely-patak, Észak vize, </a:t>
            </a:r>
            <a:r>
              <a:rPr lang="hu-HU" dirty="0" err="1" smtClean="0"/>
              <a:t>Sugó-vize</a:t>
            </a:r>
            <a:r>
              <a:rPr lang="hu-HU" dirty="0" smtClean="0"/>
              <a:t>, Vápa </a:t>
            </a:r>
            <a:r>
              <a:rPr lang="hu-HU" dirty="0" err="1" smtClean="0"/>
              <a:t>pataka</a:t>
            </a:r>
            <a:r>
              <a:rPr lang="hu-HU" dirty="0" smtClean="0"/>
              <a:t>, </a:t>
            </a:r>
            <a:r>
              <a:rPr lang="hu-HU" dirty="0" err="1" smtClean="0"/>
              <a:t>Kebeled</a:t>
            </a:r>
            <a:r>
              <a:rPr lang="hu-HU" dirty="0" smtClean="0"/>
              <a:t> vize, </a:t>
            </a:r>
            <a:r>
              <a:rPr lang="hu-HU" dirty="0" err="1" smtClean="0"/>
              <a:t>Kűrűs-patak</a:t>
            </a:r>
            <a:r>
              <a:rPr lang="hu-HU" dirty="0" smtClean="0"/>
              <a:t>, </a:t>
            </a:r>
            <a:r>
              <a:rPr lang="hu-HU" dirty="0" err="1" smtClean="0"/>
              <a:t>Jáhoros-pataka</a:t>
            </a:r>
            <a:r>
              <a:rPr lang="hu-HU" dirty="0" smtClean="0"/>
              <a:t>, Köves-patak.</a:t>
            </a:r>
          </a:p>
          <a:p>
            <a:pPr algn="just"/>
            <a:endParaRPr lang="hu-HU" dirty="0"/>
          </a:p>
        </p:txBody>
      </p:sp>
      <p:pic>
        <p:nvPicPr>
          <p:cNvPr id="4" name="Kép 3" descr="skep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6" y="4754880"/>
            <a:ext cx="2420981" cy="1815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1214846" y="4297681"/>
            <a:ext cx="206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Korond </a:t>
            </a:r>
            <a:r>
              <a:rPr lang="hu-HU" dirty="0" err="1" smtClean="0"/>
              <a:t>pataka</a:t>
            </a:r>
            <a:endParaRPr lang="hu-HU" dirty="0"/>
          </a:p>
        </p:txBody>
      </p:sp>
      <p:pic>
        <p:nvPicPr>
          <p:cNvPr id="7" name="Kép 6" descr="sós pat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727119"/>
            <a:ext cx="2403566" cy="1802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Kép 7" descr="nyergestető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3472" y="4676502"/>
            <a:ext cx="2490651" cy="1867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Szövegdoboz 8"/>
          <p:cNvSpPr txBox="1"/>
          <p:nvPr/>
        </p:nvSpPr>
        <p:spPr>
          <a:xfrm>
            <a:off x="4767943" y="4310743"/>
            <a:ext cx="205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Sós-patak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255727" y="4206240"/>
            <a:ext cx="241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Nyerges tető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587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Képek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3" y="2188860"/>
            <a:ext cx="2519219" cy="1884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11" y="4744275"/>
            <a:ext cx="3988377" cy="1834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51" y="2191286"/>
            <a:ext cx="2819400" cy="1881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456026"/>
            <a:ext cx="4762500" cy="3114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7470966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Fazekasság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2777" y="1711234"/>
            <a:ext cx="10347960" cy="423059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u-HU" dirty="0" smtClean="0"/>
              <a:t>A </a:t>
            </a:r>
            <a:r>
              <a:rPr lang="hu-HU" b="1" dirty="0" smtClean="0"/>
              <a:t>fazekasság</a:t>
            </a:r>
            <a:r>
              <a:rPr lang="hu-HU" dirty="0" smtClean="0"/>
              <a:t> égetett agyagból használati tárgyak, elsősorban edények előállításával foglalkozó ősi mesterség. A fazekas mestert tájnyelven </a:t>
            </a:r>
            <a:r>
              <a:rPr lang="hu-HU" dirty="0" err="1" smtClean="0"/>
              <a:t>gelencsérnek</a:t>
            </a:r>
            <a:r>
              <a:rPr lang="hu-HU" dirty="0" smtClean="0"/>
              <a:t> (szláv) vagy gerencsérnek vagy gölöncsérnek is nevezik. Az iparművészet egyik, talán a legősibb válfaja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134" y="3442299"/>
            <a:ext cx="4668980" cy="31150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Kép 4" descr="kcsutkhztztz1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32" y="4157820"/>
            <a:ext cx="2140676" cy="1947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Kép 6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246" y="4196443"/>
            <a:ext cx="2307770" cy="17308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28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Képek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9" y="1606898"/>
            <a:ext cx="2601777" cy="1951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085" y="1573122"/>
            <a:ext cx="2824653" cy="18902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Kép 6" descr="5205735564fb0fb344363c_e2e7fa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8492" y="1933302"/>
            <a:ext cx="3094075" cy="2063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Kép 7" descr="DCP_28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4607" y="3652773"/>
            <a:ext cx="2385391" cy="1590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Kép 8" descr="16168443310_ca9a7b7213_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206" y="3779130"/>
            <a:ext cx="2397758" cy="1597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Kép 9" descr="foto0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3653" y="4937759"/>
            <a:ext cx="3065608" cy="16676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39539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1381" y="150607"/>
            <a:ext cx="10349753" cy="5981252"/>
          </a:xfrm>
        </p:spPr>
        <p:txBody>
          <a:bodyPr>
            <a:normAutofit/>
          </a:bodyPr>
          <a:lstStyle/>
          <a:p>
            <a:pPr algn="ctr"/>
            <a:r>
              <a:rPr lang="hu-HU" sz="9600" dirty="0" smtClean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Videó</a:t>
            </a:r>
            <a:endParaRPr lang="hu-HU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56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9800" y="276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Híres emberek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3771" y="1690689"/>
            <a:ext cx="10531481" cy="2149792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u-HU" dirty="0" smtClean="0"/>
              <a:t>Itt </a:t>
            </a:r>
            <a:r>
              <a:rPr lang="hu-HU" dirty="0"/>
              <a:t>született 1911. október 28-án Lőrincz Márton birkózó, az 1936. évi </a:t>
            </a:r>
            <a:r>
              <a:rPr lang="hu-HU" dirty="0" smtClean="0"/>
              <a:t>berlini olimpia </a:t>
            </a:r>
            <a:r>
              <a:rPr lang="hu-HU" dirty="0"/>
              <a:t>bajnoka.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dirty="0" smtClean="0"/>
              <a:t>Itt született 1941. november 2-án Ambrus Lajos nyugalmazott magyar szakos tanár, író, költő, a Hazanéző folyóirat főszerkesztője.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dirty="0" smtClean="0"/>
              <a:t>Itt született 1958. április 17-én Venczel Márton természettudományi szakíró, muzeológus, a nagyváradi múzeum tudományos főmunkatársa.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hu-HU" dirty="0"/>
          </a:p>
        </p:txBody>
      </p:sp>
      <p:pic>
        <p:nvPicPr>
          <p:cNvPr id="4" name="Kép 3" descr="Ambrus laj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43" y="3944724"/>
            <a:ext cx="1936839" cy="26728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Kép 4" descr="Lőrincz_Már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846" y="3860125"/>
            <a:ext cx="1698171" cy="28053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Kép 5" descr="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350" y="3908515"/>
            <a:ext cx="2065156" cy="27535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33529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Aharoni" panose="02010803020104030203" pitchFamily="2" charset="-79"/>
                <a:cs typeface="Aharoni" panose="02010803020104030203" pitchFamily="2" charset="-79"/>
              </a:rPr>
              <a:t>Információ</a:t>
            </a:r>
            <a:endParaRPr lang="hu-HU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258815"/>
              </p:ext>
            </p:extLst>
          </p:nvPr>
        </p:nvGraphicFramePr>
        <p:xfrm>
          <a:off x="1818043" y="1452276"/>
          <a:ext cx="8046274" cy="5228222"/>
        </p:xfrm>
        <a:graphic>
          <a:graphicData uri="http://schemas.openxmlformats.org/drawingml/2006/table">
            <a:tbl>
              <a:tblPr/>
              <a:tblGrid>
                <a:gridCol w="4023137"/>
                <a:gridCol w="4023137"/>
              </a:tblGrid>
              <a:tr h="296988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effectLst/>
                        </a:rPr>
                        <a:t>Ország</a:t>
                      </a:r>
                    </a:p>
                  </a:txBody>
                  <a:tcPr marL="61794" marR="61794" marT="30897" marB="308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/>
                        </a:rPr>
                        <a:t> </a:t>
                      </a:r>
                      <a:r>
                        <a:rPr lang="hu-HU" sz="1200" dirty="0"/>
                        <a:t>Románia</a:t>
                      </a:r>
                    </a:p>
                  </a:txBody>
                  <a:tcPr marL="61794" marR="61794" marT="30897" marB="308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988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effectLst/>
                        </a:rPr>
                        <a:t>Történelmi régió</a:t>
                      </a:r>
                      <a:endParaRPr lang="hu-HU" sz="1200" dirty="0">
                        <a:effectLst/>
                      </a:endParaRPr>
                    </a:p>
                  </a:txBody>
                  <a:tcPr marL="61794" marR="61794" marT="30897" marB="128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/>
                        </a:rPr>
                        <a:t>Erdély</a:t>
                      </a:r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988"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effectLst/>
                        </a:rPr>
                        <a:t>Fejlesztési régió</a:t>
                      </a:r>
                      <a:endParaRPr lang="hu-HU" sz="1200">
                        <a:effectLst/>
                      </a:endParaRPr>
                    </a:p>
                  </a:txBody>
                  <a:tcPr marL="61794" marR="61794" marT="30897" marB="1287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/>
                        </a:rPr>
                        <a:t>Közép-romániai fejlesztési régió</a:t>
                      </a:r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988">
                <a:tc>
                  <a:txBody>
                    <a:bodyPr/>
                    <a:lstStyle/>
                    <a:p>
                      <a:pPr algn="ctr" fontAlgn="t"/>
                      <a:r>
                        <a:rPr lang="hu-HU" sz="1200" b="1" dirty="0">
                          <a:effectLst/>
                        </a:rPr>
                        <a:t>Megye</a:t>
                      </a:r>
                      <a:endParaRPr lang="hu-HU" sz="1200" dirty="0">
                        <a:effectLst/>
                      </a:endParaRPr>
                    </a:p>
                  </a:txBody>
                  <a:tcPr marL="61794" marR="19311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effectLst/>
                        </a:rPr>
                        <a:t>Hargita</a:t>
                      </a:r>
                    </a:p>
                  </a:txBody>
                  <a:tcPr marL="61794" marR="61794" marT="30897" marB="308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988"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effectLst/>
                        </a:rPr>
                        <a:t>Rang</a:t>
                      </a:r>
                      <a:endParaRPr lang="hu-HU" sz="1200">
                        <a:effectLst/>
                      </a:endParaRPr>
                    </a:p>
                  </a:txBody>
                  <a:tcPr marL="61794" marR="19311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község</a:t>
                      </a:r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988"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effectLst/>
                        </a:rPr>
                        <a:t>Községközpont</a:t>
                      </a:r>
                      <a:endParaRPr lang="hu-HU" sz="1200">
                        <a:effectLst/>
                      </a:endParaRPr>
                    </a:p>
                  </a:txBody>
                  <a:tcPr marL="61794" marR="19311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Korond</a:t>
                      </a:r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988"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effectLst/>
                        </a:rPr>
                        <a:t>Beosztott falvak</a:t>
                      </a:r>
                      <a:endParaRPr lang="hu-HU" sz="1200">
                        <a:effectLst/>
                      </a:endParaRPr>
                    </a:p>
                  </a:txBody>
                  <a:tcPr marL="61794" marR="19311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/>
                        <a:t>Atyha</a:t>
                      </a:r>
                      <a:r>
                        <a:rPr lang="hu-HU" sz="1200" dirty="0"/>
                        <a:t>, </a:t>
                      </a:r>
                      <a:r>
                        <a:rPr lang="hu-HU" sz="1200" dirty="0" smtClean="0"/>
                        <a:t>Fenyőkút </a:t>
                      </a:r>
                      <a:r>
                        <a:rPr lang="hu-HU" sz="1200" dirty="0" err="1"/>
                        <a:t>Kalonda</a:t>
                      </a:r>
                      <a:r>
                        <a:rPr lang="hu-HU" sz="1200" dirty="0"/>
                        <a:t>, </a:t>
                      </a:r>
                      <a:r>
                        <a:rPr lang="hu-HU" sz="1200" dirty="0" err="1"/>
                        <a:t>Pálpataka</a:t>
                      </a:r>
                      <a:endParaRPr lang="hu-HU" sz="1200" dirty="0"/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988"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effectLst/>
                        </a:rPr>
                        <a:t>Polgármester</a:t>
                      </a:r>
                      <a:endParaRPr lang="hu-HU" sz="1200">
                        <a:effectLst/>
                      </a:endParaRPr>
                    </a:p>
                  </a:txBody>
                  <a:tcPr marL="61794" marR="19311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Katona Mihály, </a:t>
                      </a:r>
                      <a:r>
                        <a:rPr lang="hu-HU" sz="1200" dirty="0" smtClean="0"/>
                        <a:t>2008</a:t>
                      </a:r>
                      <a:endParaRPr lang="hu-HU" sz="1200" dirty="0"/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988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effectLst/>
                        </a:rPr>
                        <a:t>Irányítószám</a:t>
                      </a:r>
                      <a:endParaRPr lang="hu-HU" sz="1200" dirty="0">
                        <a:effectLst/>
                      </a:endParaRPr>
                    </a:p>
                  </a:txBody>
                  <a:tcPr marL="61794" marR="19311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537060</a:t>
                      </a:r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988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effectLst/>
                        </a:rPr>
                        <a:t>Körzethívószám</a:t>
                      </a:r>
                      <a:endParaRPr lang="hu-HU" sz="1200" dirty="0">
                        <a:effectLst/>
                      </a:endParaRPr>
                    </a:p>
                  </a:txBody>
                  <a:tcPr marL="61794" marR="19311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0266</a:t>
                      </a:r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988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 err="1">
                          <a:effectLst/>
                        </a:rPr>
                        <a:t>SIRUTA-kód</a:t>
                      </a:r>
                      <a:endParaRPr lang="hu-HU" sz="1200" dirty="0">
                        <a:effectLst/>
                      </a:endParaRPr>
                    </a:p>
                  </a:txBody>
                  <a:tcPr marL="61794" marR="19311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84175</a:t>
                      </a:r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7">
                <a:tc gridSpan="2">
                  <a:txBody>
                    <a:bodyPr/>
                    <a:lstStyle/>
                    <a:p>
                      <a:pPr algn="ctr"/>
                      <a:r>
                        <a:rPr lang="hu-HU" sz="1200" b="1" dirty="0" smtClean="0">
                          <a:solidFill>
                            <a:srgbClr val="FFFFFF"/>
                          </a:solidFill>
                          <a:effectLst/>
                        </a:rPr>
                        <a:t>Népesség</a:t>
                      </a:r>
                      <a:endParaRPr lang="hu-HU" sz="12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1794" marR="61794" marT="6437" marB="6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A9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96988">
                <a:tc>
                  <a:txBody>
                    <a:bodyPr/>
                    <a:lstStyle/>
                    <a:p>
                      <a:pPr algn="ctr"/>
                      <a:r>
                        <a:rPr lang="hu-HU" sz="1200" b="1"/>
                        <a:t>Népesség</a:t>
                      </a:r>
                      <a:endParaRPr lang="hu-HU" sz="1200"/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5228 fő </a:t>
                      </a:r>
                      <a:r>
                        <a:rPr lang="hu-HU" sz="1200" dirty="0">
                          <a:effectLst/>
                        </a:rPr>
                        <a:t>(2011. okt. 31</a:t>
                      </a:r>
                      <a:r>
                        <a:rPr lang="hu-HU" sz="1200" dirty="0" smtClean="0">
                          <a:effectLst/>
                        </a:rPr>
                        <a:t>.)</a:t>
                      </a:r>
                      <a:endParaRPr lang="hu-HU" sz="1200" dirty="0"/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988">
                <a:tc>
                  <a:txBody>
                    <a:bodyPr/>
                    <a:lstStyle/>
                    <a:p>
                      <a:pPr algn="ctr"/>
                      <a:r>
                        <a:rPr lang="hu-HU" sz="1200" b="1"/>
                        <a:t>Magyar lakosság</a:t>
                      </a:r>
                      <a:endParaRPr lang="hu-HU" sz="1200"/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/>
                        <a:t>5809</a:t>
                      </a:r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988">
                <a:tc>
                  <a:txBody>
                    <a:bodyPr/>
                    <a:lstStyle/>
                    <a:p>
                      <a:pPr algn="ctr"/>
                      <a:r>
                        <a:rPr lang="hu-HU" sz="1200" b="1"/>
                        <a:t>Község népessége</a:t>
                      </a:r>
                      <a:endParaRPr lang="hu-HU" sz="1200"/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6135 fő </a:t>
                      </a:r>
                      <a:r>
                        <a:rPr lang="hu-HU" sz="1200" dirty="0">
                          <a:effectLst/>
                        </a:rPr>
                        <a:t>(2011. okt. 31</a:t>
                      </a:r>
                      <a:r>
                        <a:rPr lang="hu-HU" sz="1200" dirty="0" smtClean="0">
                          <a:effectLst/>
                        </a:rPr>
                        <a:t>.)</a:t>
                      </a:r>
                      <a:endParaRPr lang="hu-HU" sz="1200" dirty="0"/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7">
                <a:tc gridSpan="2"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solidFill>
                            <a:srgbClr val="FFFFFF"/>
                          </a:solidFill>
                          <a:effectLst/>
                        </a:rPr>
                        <a:t>Földrajzi adatok</a:t>
                      </a:r>
                      <a:endParaRPr lang="hu-HU" sz="120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1794" marR="61794" marT="6437" marB="64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5A99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96988">
                <a:tc>
                  <a:txBody>
                    <a:bodyPr/>
                    <a:lstStyle/>
                    <a:p>
                      <a:pPr algn="ctr"/>
                      <a:r>
                        <a:rPr lang="hu-HU" sz="1200" b="1">
                          <a:effectLst/>
                        </a:rPr>
                        <a:t>Terület</a:t>
                      </a:r>
                      <a:endParaRPr lang="hu-HU" sz="1200">
                        <a:effectLst/>
                      </a:endParaRPr>
                    </a:p>
                  </a:txBody>
                  <a:tcPr marL="61794" marR="19311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hu-HU" sz="1200">
                          <a:effectLst/>
                        </a:rPr>
                        <a:t>113,51 km²</a:t>
                      </a:r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988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effectLst/>
                        </a:rPr>
                        <a:t>Időzóna</a:t>
                      </a:r>
                      <a:endParaRPr lang="hu-HU" sz="1200" dirty="0">
                        <a:effectLst/>
                      </a:endParaRPr>
                    </a:p>
                  </a:txBody>
                  <a:tcPr marL="61794" marR="19311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EET, UTC+2</a:t>
                      </a:r>
                    </a:p>
                  </a:txBody>
                  <a:tcPr marL="61794" marR="61794" marT="30897" marB="308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3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375</Words>
  <Application>Microsoft Office PowerPoint</Application>
  <PresentationFormat>Szélesvásznú</PresentationFormat>
  <Paragraphs>58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Wingdings</vt:lpstr>
      <vt:lpstr>Office-téma</vt:lpstr>
      <vt:lpstr>Korond</vt:lpstr>
      <vt:lpstr>Története</vt:lpstr>
      <vt:lpstr>Látnivalók</vt:lpstr>
      <vt:lpstr>Képek</vt:lpstr>
      <vt:lpstr>Fazekasság</vt:lpstr>
      <vt:lpstr>Képek</vt:lpstr>
      <vt:lpstr>Videó</vt:lpstr>
      <vt:lpstr>Híres emberek</vt:lpstr>
      <vt:lpstr>Információ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Korond</dc:title>
  <dc:creator>Tanuló 05</dc:creator>
  <cp:lastModifiedBy>Tanuló 05</cp:lastModifiedBy>
  <cp:revision>24</cp:revision>
  <dcterms:created xsi:type="dcterms:W3CDTF">2016-04-26T07:24:53Z</dcterms:created>
  <dcterms:modified xsi:type="dcterms:W3CDTF">2016-05-20T09:12:56Z</dcterms:modified>
</cp:coreProperties>
</file>