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60" r:id="rId8"/>
    <p:sldId id="261" r:id="rId9"/>
    <p:sldId id="270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2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B2ED-4E64-4229-A7D3-910BD94F131F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2FD-96B7-4E3B-A0AF-5CE90C608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116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B2ED-4E64-4229-A7D3-910BD94F131F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2FD-96B7-4E3B-A0AF-5CE90C608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88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B2ED-4E64-4229-A7D3-910BD94F131F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2FD-96B7-4E3B-A0AF-5CE90C608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8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B2ED-4E64-4229-A7D3-910BD94F131F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2FD-96B7-4E3B-A0AF-5CE90C608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873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B2ED-4E64-4229-A7D3-910BD94F131F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2FD-96B7-4E3B-A0AF-5CE90C608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239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B2ED-4E64-4229-A7D3-910BD94F131F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2FD-96B7-4E3B-A0AF-5CE90C608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82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B2ED-4E64-4229-A7D3-910BD94F131F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2FD-96B7-4E3B-A0AF-5CE90C608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68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B2ED-4E64-4229-A7D3-910BD94F131F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2FD-96B7-4E3B-A0AF-5CE90C608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14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B2ED-4E64-4229-A7D3-910BD94F131F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2FD-96B7-4E3B-A0AF-5CE90C608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11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B2ED-4E64-4229-A7D3-910BD94F131F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2FD-96B7-4E3B-A0AF-5CE90C608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64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B2ED-4E64-4229-A7D3-910BD94F131F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2FD-96B7-4E3B-A0AF-5CE90C608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70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00"/>
            </a:gs>
            <a:gs pos="13000">
              <a:srgbClr val="0070C0"/>
            </a:gs>
            <a:gs pos="87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B2ED-4E64-4229-A7D3-910BD94F131F}" type="datetimeFigureOut">
              <a:rPr lang="hu-HU" smtClean="0"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E92FD-96B7-4E3B-A0AF-5CE90C6087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208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X4kq3HDA_R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9588" y="343737"/>
            <a:ext cx="9144000" cy="2387600"/>
          </a:xfrm>
          <a:gradFill>
            <a:gsLst>
              <a:gs pos="7000">
                <a:srgbClr val="0070C0"/>
              </a:gs>
              <a:gs pos="97000">
                <a:srgbClr val="FFFF00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hu-HU" sz="8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GYILKOS-TÓ </a:t>
            </a:r>
            <a:r>
              <a:rPr lang="hu-HU" sz="8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BÉKÁS-SZOROS</a:t>
            </a:r>
            <a:endParaRPr lang="hu-HU" sz="8000" b="1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55" y="3877515"/>
            <a:ext cx="5858716" cy="270616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20" y="3877515"/>
            <a:ext cx="2857500" cy="223837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145332" y="6214348"/>
            <a:ext cx="313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FF00"/>
                </a:solidFill>
              </a:rPr>
              <a:t>HAT-15-05</a:t>
            </a:r>
            <a:endParaRPr lang="hu-H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1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273939" y="184666"/>
            <a:ext cx="785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HAGYOMÁNYOK</a:t>
            </a:r>
            <a:endParaRPr lang="hu-HU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1661994"/>
            <a:ext cx="109190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ROVÁSÍRÁS:  </a:t>
            </a:r>
            <a:r>
              <a:rPr lang="hu-HU" dirty="0" err="1" smtClean="0"/>
              <a:t>Kibéden</a:t>
            </a:r>
            <a:r>
              <a:rPr lang="hu-HU" dirty="0"/>
              <a:t>, </a:t>
            </a:r>
            <a:r>
              <a:rPr lang="hu-HU" dirty="0" err="1"/>
              <a:t>Ráduly</a:t>
            </a:r>
            <a:r>
              <a:rPr lang="hu-HU" dirty="0"/>
              <a:t> János nyugalmazott tanár, néprajzkutató, </a:t>
            </a:r>
            <a:r>
              <a:rPr lang="hu-HU" dirty="0" err="1"/>
              <a:t>róvásírás</a:t>
            </a:r>
            <a:r>
              <a:rPr lang="hu-HU" dirty="0"/>
              <a:t> kutató, tudhatunk meg a legtöbbet a </a:t>
            </a:r>
            <a:r>
              <a:rPr lang="hu-HU" dirty="0" err="1"/>
              <a:t>Székely-Magyar</a:t>
            </a:r>
            <a:r>
              <a:rPr lang="hu-HU" dirty="0"/>
              <a:t> </a:t>
            </a:r>
            <a:r>
              <a:rPr lang="hu-HU" dirty="0" err="1"/>
              <a:t>róvásírásról</a:t>
            </a:r>
            <a:r>
              <a:rPr lang="hu-HU" dirty="0"/>
              <a:t>, és az ősidőkig visszanyúló </a:t>
            </a:r>
            <a:r>
              <a:rPr lang="hu-HU" dirty="0" err="1"/>
              <a:t>róvásírás</a:t>
            </a:r>
            <a:r>
              <a:rPr lang="hu-HU" dirty="0"/>
              <a:t> történelméről. </a:t>
            </a:r>
          </a:p>
          <a:p>
            <a:pPr algn="just"/>
            <a:r>
              <a:rPr lang="hu-HU" dirty="0"/>
              <a:t>A rovásírás nemzetünk egyik méltatlanul elfeledett </a:t>
            </a:r>
            <a:r>
              <a:rPr lang="hu-HU" dirty="0" err="1"/>
              <a:t>kultúrkincse</a:t>
            </a:r>
            <a:r>
              <a:rPr lang="hu-HU" dirty="0"/>
              <a:t>. Már honfoglaló őseink is használták, de eredete még korábbra nyúlik vissza. Nevét onnan kapta, hogy általában fába (botra), vagy ritkán kőbe vésték, illetve rótták. A rovásból adódik a betűk szögletes jellege, ezeket a jeleket könnyebb volt bevésni, mintha ívesebb betűket használtak volna....</a:t>
            </a:r>
          </a:p>
          <a:p>
            <a:pPr algn="just"/>
            <a:r>
              <a:rPr lang="hu-HU" dirty="0"/>
              <a:t>Személyes találkozásra nyílik </a:t>
            </a:r>
            <a:r>
              <a:rPr lang="hu-HU" dirty="0" err="1"/>
              <a:t>lehetoségünk</a:t>
            </a:r>
            <a:r>
              <a:rPr lang="hu-HU" dirty="0"/>
              <a:t> a Tanár úrral, akinek a szavait hallgatva észre sem vesszük és gondolatban már el is kalandoztunk a honfoglalás idejébe.</a:t>
            </a:r>
          </a:p>
          <a:p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507831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dirty="0"/>
              <a:t>Szintén </a:t>
            </a:r>
            <a:r>
              <a:rPr lang="hu-HU" dirty="0" err="1"/>
              <a:t>Ráduly</a:t>
            </a:r>
            <a:r>
              <a:rPr lang="hu-HU" dirty="0"/>
              <a:t> </a:t>
            </a:r>
            <a:r>
              <a:rPr lang="hu-HU" dirty="0" smtClean="0"/>
              <a:t>János </a:t>
            </a:r>
            <a:r>
              <a:rPr lang="hu-HU" dirty="0"/>
              <a:t>munkássága révén került összegyűjtésre és kiadásra a </a:t>
            </a:r>
            <a:r>
              <a:rPr lang="hu-HU" dirty="0" err="1"/>
              <a:t>kibédi</a:t>
            </a:r>
            <a:r>
              <a:rPr lang="hu-HU" dirty="0"/>
              <a:t> és környékbeli népköltészet óriási kincstára. A népmesék, népballadák, találós kérdések, szólás-mondások, viccek révén megismerhetjük a székely hitvilágot, gondolkodásmódot, életmódot, hagyományokat.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356" y="3958815"/>
            <a:ext cx="4060305" cy="2778365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 rot="1720241">
            <a:off x="5846618" y="4100945"/>
            <a:ext cx="1593273" cy="831273"/>
          </a:xfrm>
          <a:prstGeom prst="rightArrow">
            <a:avLst/>
          </a:prstGeom>
          <a:solidFill>
            <a:srgbClr val="CD21AC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486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5837" y="213360"/>
            <a:ext cx="10515600" cy="1325563"/>
          </a:xfrm>
        </p:spPr>
        <p:txBody>
          <a:bodyPr>
            <a:normAutofit/>
          </a:bodyPr>
          <a:lstStyle/>
          <a:p>
            <a:r>
              <a:rPr lang="hu-HU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NÉPTÁNC-NÉPVISELET</a:t>
            </a:r>
            <a:endParaRPr lang="hu-HU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78888" y="2539729"/>
            <a:ext cx="6494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 tánc </a:t>
            </a:r>
            <a:r>
              <a:rPr lang="hu-HU" dirty="0" err="1"/>
              <a:t>ősidok</a:t>
            </a:r>
            <a:r>
              <a:rPr lang="hu-HU" dirty="0"/>
              <a:t> óta a falú, a közösség egyik összetartó ereje. A legtöbb hagyományhoz, népszokáshoz ének és tánc kapcsolódik. A különböző eseményeken, mint </a:t>
            </a:r>
            <a:r>
              <a:rPr lang="hu-HU" dirty="0" err="1"/>
              <a:t>pl</a:t>
            </a:r>
            <a:r>
              <a:rPr lang="hu-HU" dirty="0"/>
              <a:t>: a szüreti bál, farsangi bál, esküvők, vagy tánctáborok, nyílik lehetőség a néptáncok megismerésére és gyakorlására.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275" y="1690688"/>
            <a:ext cx="2159199" cy="241441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8888" y="2170397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NÉPTÁNC: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64951" y="486609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dirty="0"/>
              <a:t>A népviselet mára már elvesztette igazi szerepét. Amely régen a nép állandó, mindennapos viseletét jelentette, mára ünnepi, színpadi öltözködéssé vált. A jellegzetesen marosszéki, de sok egyéni vonással gazdagított harisnyát, szőttes szoknyát, csizmát és piros </a:t>
            </a:r>
            <a:r>
              <a:rPr lang="hu-HU" dirty="0" err="1"/>
              <a:t>lájbit</a:t>
            </a:r>
            <a:r>
              <a:rPr lang="hu-HU" dirty="0"/>
              <a:t> felvonulásokon évfordulókon láthatjuk úgy a fiatalokon, mint az idősebb korosztályon.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64951" y="4496766"/>
            <a:ext cx="263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RUHAVISELET: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291" y="4192418"/>
            <a:ext cx="1847850" cy="2476500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>
            <a:off x="7067214" y="2635624"/>
            <a:ext cx="1743299" cy="989703"/>
          </a:xfrm>
          <a:prstGeom prst="rightArrow">
            <a:avLst/>
          </a:prstGeom>
          <a:solidFill>
            <a:srgbClr val="CD21AC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7010400" y="5029200"/>
            <a:ext cx="1925782" cy="983673"/>
          </a:xfrm>
          <a:prstGeom prst="rightArrow">
            <a:avLst/>
          </a:prstGeom>
          <a:solidFill>
            <a:srgbClr val="CD21AC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6101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SZÉKELYKAPU</a:t>
            </a:r>
            <a:endParaRPr lang="hu-HU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66254" y="2621393"/>
            <a:ext cx="11914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Különösen szép látványt nyújtanak az Erdélybe látogatóknak a tipikusan székely motívumokkal díszített, kézzel faragott kapuk. Sokszor belevésik annak a házaspárnak a nevét amelyiknek otthonához tartozik a kapu és az sem ritka, hogy a kapuba mélyesztett </a:t>
            </a:r>
            <a:r>
              <a:rPr lang="hu-HU" dirty="0" err="1"/>
              <a:t>pihenohely</a:t>
            </a:r>
            <a:r>
              <a:rPr lang="hu-HU" dirty="0"/>
              <a:t> fölé vándort, embert illető mottót vésnek.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01335" y="2131014"/>
            <a:ext cx="479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SZÉKELYKAPU:</a:t>
            </a:r>
            <a:endParaRPr lang="hu-HU" sz="32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0151"/>
            <a:ext cx="2619375" cy="1847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5010150"/>
            <a:ext cx="2466975" cy="18478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007" y="5010150"/>
            <a:ext cx="2206337" cy="18478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344" y="5010151"/>
            <a:ext cx="2628900" cy="18478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0244" y="5010150"/>
            <a:ext cx="2239399" cy="18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170219" y="180109"/>
            <a:ext cx="6428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KÉPEK</a:t>
            </a:r>
            <a:endParaRPr lang="hu-HU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70088">
            <a:off x="498330" y="1391949"/>
            <a:ext cx="2466975" cy="1857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0460">
            <a:off x="9011948" y="1449099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59360">
            <a:off x="912603" y="4303626"/>
            <a:ext cx="2625660" cy="2114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34836">
            <a:off x="8681172" y="4383505"/>
            <a:ext cx="2776538" cy="19547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8140" y="1994826"/>
            <a:ext cx="4006177" cy="26659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2733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100945" y="3144982"/>
            <a:ext cx="220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MAGYARORSZÁG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47709" y="351431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ERDÉLY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20490" y="1713407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CSEHSZLOVÁKIA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 rot="17861464">
            <a:off x="2751358" y="2794423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AUSZTRIA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395595" y="4405746"/>
            <a:ext cx="244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JUGOSZLÁVIA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2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KÖSZÖNÖM A FIGYELMET</a:t>
            </a:r>
            <a:endParaRPr lang="hu-HU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04" y="2098964"/>
            <a:ext cx="5029199" cy="4558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3539837" y="1421585"/>
            <a:ext cx="437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KÉSZÍTETTE:BÍRÓ CINTIA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7199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b="1" dirty="0" smtClean="0">
                <a:latin typeface="Arial Black" panose="020B0A04020102020204" pitchFamily="34" charset="0"/>
              </a:rPr>
              <a:t>GYILKOS-TÓ</a:t>
            </a:r>
            <a:endParaRPr lang="hu-HU" sz="6000" b="1" dirty="0">
              <a:latin typeface="Arial Black" panose="020B0A040201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1900765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 smtClean="0"/>
              <a:t>A Gyilkos-tó (románul: </a:t>
            </a:r>
            <a:r>
              <a:rPr lang="hu-HU" sz="2000" dirty="0" err="1" smtClean="0"/>
              <a:t>Lacul</a:t>
            </a:r>
            <a:r>
              <a:rPr lang="hu-HU" sz="2000" dirty="0" smtClean="0"/>
              <a:t> </a:t>
            </a:r>
            <a:r>
              <a:rPr lang="hu-HU" sz="2000" dirty="0" err="1" smtClean="0"/>
              <a:t>Roșu</a:t>
            </a:r>
            <a:r>
              <a:rPr lang="hu-HU" sz="2000" dirty="0" smtClean="0"/>
              <a:t>, régi magyar nevén: Veres-tó) egy természetes torlasztó a Hagymás-hegységben, a Keleti-Kárpátokban, Hargita megye északkeleti részén. 1837-ben keletkezett egy közeli hegyről lecsúszó törmelék következtében. A tó visszahúzódóban van, a visszamaradó kisebb tavak elláposodnak. A Gyilkos-tó fölé emelkedik északon a </a:t>
            </a:r>
            <a:r>
              <a:rPr lang="hu-HU" sz="2000" dirty="0" err="1" smtClean="0"/>
              <a:t>Kis-Cohárd</a:t>
            </a:r>
            <a:r>
              <a:rPr lang="hu-HU" sz="2000" dirty="0" smtClean="0"/>
              <a:t> (1344 m) sziklája. A környék és a </a:t>
            </a:r>
            <a:r>
              <a:rPr lang="hu-HU" sz="2000" dirty="0" err="1" smtClean="0"/>
              <a:t>Gyilkostó</a:t>
            </a:r>
            <a:r>
              <a:rPr lang="hu-HU" sz="2000" dirty="0" smtClean="0"/>
              <a:t> üdülőtelep közigazgatásilag Gyergyószentmiklóshoz tartozik.</a:t>
            </a:r>
            <a:endParaRPr lang="hu-HU" sz="2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3694" y="4369510"/>
            <a:ext cx="2910392" cy="1733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972" y="4369510"/>
            <a:ext cx="2857500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92" y="4369510"/>
            <a:ext cx="2541046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71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22495" y="265346"/>
            <a:ext cx="5317863" cy="867802"/>
          </a:xfrm>
        </p:spPr>
        <p:txBody>
          <a:bodyPr>
            <a:noAutofit/>
          </a:bodyPr>
          <a:lstStyle/>
          <a:p>
            <a:r>
              <a:rPr lang="hu-HU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GYILKOS TÓ</a:t>
            </a:r>
            <a:endParaRPr lang="hu-HU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0607" y="1667435"/>
            <a:ext cx="10668000" cy="3347402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solidFill>
                  <a:prstClr val="black"/>
                </a:solidFill>
              </a:rPr>
              <a:t>1837 nyarán a keletre fekvő Gyilkos-kő (1378 m) oldalán </a:t>
            </a:r>
            <a:r>
              <a:rPr lang="hu-HU" sz="1800" dirty="0" err="1" smtClean="0">
                <a:solidFill>
                  <a:prstClr val="black"/>
                </a:solidFill>
              </a:rPr>
              <a:t>felhaLMOzódott</a:t>
            </a:r>
            <a:r>
              <a:rPr lang="hu-HU" sz="1800" dirty="0" smtClean="0">
                <a:solidFill>
                  <a:prstClr val="black"/>
                </a:solidFill>
              </a:rPr>
              <a:t> </a:t>
            </a:r>
            <a:r>
              <a:rPr lang="hu-HU" sz="1800" dirty="0">
                <a:solidFill>
                  <a:prstClr val="black"/>
                </a:solidFill>
              </a:rPr>
              <a:t>agyagos lejtőtörmelék nagy esőzések hatására lezúdult a völgybe, nekicsúszott a </a:t>
            </a:r>
            <a:r>
              <a:rPr lang="hu-HU" sz="1800" dirty="0" err="1">
                <a:solidFill>
                  <a:prstClr val="black"/>
                </a:solidFill>
              </a:rPr>
              <a:t>Cohárd</a:t>
            </a:r>
            <a:r>
              <a:rPr lang="hu-HU" sz="1800" dirty="0">
                <a:solidFill>
                  <a:prstClr val="black"/>
                </a:solidFill>
              </a:rPr>
              <a:t> délkeleti lábának és elzárta több patak folyását, </a:t>
            </a:r>
            <a:r>
              <a:rPr lang="hu-HU" sz="1800" dirty="0" err="1">
                <a:solidFill>
                  <a:prstClr val="black"/>
                </a:solidFill>
              </a:rPr>
              <a:t>Cohárd-patak</a:t>
            </a:r>
            <a:r>
              <a:rPr lang="hu-HU" sz="1800" dirty="0">
                <a:solidFill>
                  <a:prstClr val="black"/>
                </a:solidFill>
              </a:rPr>
              <a:t>, </a:t>
            </a:r>
            <a:r>
              <a:rPr lang="hu-HU" sz="1800" dirty="0" err="1">
                <a:solidFill>
                  <a:prstClr val="black"/>
                </a:solidFill>
              </a:rPr>
              <a:t>Likas-patak</a:t>
            </a:r>
            <a:r>
              <a:rPr lang="hu-HU" sz="1800" dirty="0">
                <a:solidFill>
                  <a:prstClr val="black"/>
                </a:solidFill>
              </a:rPr>
              <a:t>, Vereskő-patak, Lóhavas-patak, Juh-patak. Vannak akik a tó keletkezését az 1838. január 11-i földrengéssel hozzák kapcsolatba.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endParaRPr lang="hu-HU" sz="1800" dirty="0">
              <a:solidFill>
                <a:prstClr val="black"/>
              </a:solidFill>
            </a:endParaRP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hu-HU" sz="1800" dirty="0">
                <a:solidFill>
                  <a:prstClr val="black"/>
                </a:solidFill>
              </a:rPr>
              <a:t>A tavat először 1859-ben mérte fel </a:t>
            </a:r>
            <a:r>
              <a:rPr lang="hu-HU" sz="1800" dirty="0" err="1">
                <a:solidFill>
                  <a:prstClr val="black"/>
                </a:solidFill>
              </a:rPr>
              <a:t>Herbrich</a:t>
            </a:r>
            <a:r>
              <a:rPr lang="hu-HU" sz="1800" dirty="0">
                <a:solidFill>
                  <a:prstClr val="black"/>
                </a:solidFill>
              </a:rPr>
              <a:t> Ferenc, számításai szerint területe 56 katasztrális hold (32 hektár). Az 1955-ös mérések szerint kerülete 3090 m, felülete 126 340 m², víztömege 680 000 m³, legnagyobb mélysége 10,5 m, a tóba ömlő patakok vízhozama 1–</a:t>
            </a:r>
            <a:r>
              <a:rPr lang="hu-HU" sz="1800" dirty="0" err="1">
                <a:solidFill>
                  <a:prstClr val="black"/>
                </a:solidFill>
              </a:rPr>
              <a:t>1</a:t>
            </a:r>
            <a:r>
              <a:rPr lang="hu-HU" sz="1800" dirty="0">
                <a:solidFill>
                  <a:prstClr val="black"/>
                </a:solidFill>
              </a:rPr>
              <a:t>,5 m³/perc, a felszín tengerszint feletti magassága 983 méter. Az 1986-os mérések szerint kerülete már csak 2800 m, felülete 114 676 m², víztömege 587 500 m³, legnagyobb mélysége 9,7 m.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26" y="4622929"/>
            <a:ext cx="3640510" cy="2030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5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6000" dirty="0" smtClean="0">
                <a:latin typeface="Arial Black" panose="020B0A04020102020204" pitchFamily="34" charset="0"/>
              </a:rPr>
              <a:t>GYILKOS-TÓ</a:t>
            </a:r>
            <a:endParaRPr lang="hu-HU" sz="6000" dirty="0">
              <a:latin typeface="Arial Black" panose="020B0A040201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8"/>
            <a:ext cx="6026728" cy="2575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4266480"/>
            <a:ext cx="6165272" cy="25915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1690688"/>
            <a:ext cx="6165272" cy="25757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6480"/>
            <a:ext cx="6026727" cy="259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3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hlinkClick r:id="rId2"/>
          </p:cNvPr>
          <p:cNvSpPr txBox="1"/>
          <p:nvPr/>
        </p:nvSpPr>
        <p:spPr>
          <a:xfrm>
            <a:off x="2291378" y="118334"/>
            <a:ext cx="6626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BÉKÁS-SZOROS</a:t>
            </a:r>
            <a:endParaRPr lang="hu-HU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43839" y="1645590"/>
            <a:ext cx="11897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A Békás-szoros (románul: </a:t>
            </a:r>
            <a:r>
              <a:rPr lang="hu-HU" dirty="0" err="1"/>
              <a:t>Cheile</a:t>
            </a:r>
            <a:r>
              <a:rPr lang="hu-HU" dirty="0"/>
              <a:t> </a:t>
            </a:r>
            <a:r>
              <a:rPr lang="hu-HU" dirty="0" err="1"/>
              <a:t>Bicazului</a:t>
            </a:r>
            <a:r>
              <a:rPr lang="hu-HU" dirty="0"/>
              <a:t>) egy tektonikus eredetű szurdokvölgy a Hagymás-hegységben, Erdélyben, Hargita megye északkeleti részén, a Békás-patak völgyében. A szorost 1971-ben védetté nyilvánították, jelenleg a Békás-szoros - Nagyhagymás Nemzeti Park része. A Békás-szorost közrefogó hegycsúcsok: </a:t>
            </a:r>
            <a:r>
              <a:rPr lang="hu-HU" dirty="0" err="1"/>
              <a:t>Kis-Cohárd</a:t>
            </a:r>
            <a:r>
              <a:rPr lang="hu-HU" dirty="0"/>
              <a:t> (1344 m), Csíki-bükk (1264 m), Oltár-kő (1154 m), Mária-kő (1125 m). Az Oltár-kő nyugati lábánál a Lapos-kanyonon keresztülfolyva a Lapos-patak ömlik a Békás-patakba. A szurdok alsó részén, a </a:t>
            </a:r>
            <a:r>
              <a:rPr lang="hu-HU" dirty="0" err="1"/>
              <a:t>Kis-Békás-patak</a:t>
            </a:r>
            <a:r>
              <a:rPr lang="hu-HU" dirty="0"/>
              <a:t> mentén található a </a:t>
            </a:r>
            <a:r>
              <a:rPr lang="hu-HU" dirty="0" err="1"/>
              <a:t>Kis-Békás-szoros</a:t>
            </a:r>
            <a:r>
              <a:rPr lang="hu-HU" dirty="0"/>
              <a:t>.</a:t>
            </a:r>
          </a:p>
        </p:txBody>
      </p:sp>
      <p:sp>
        <p:nvSpPr>
          <p:cNvPr id="5" name="Téglalap 4"/>
          <p:cNvSpPr/>
          <p:nvPr/>
        </p:nvSpPr>
        <p:spPr>
          <a:xfrm>
            <a:off x="154192" y="2824283"/>
            <a:ext cx="1189795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/>
            </a:r>
            <a:br>
              <a:rPr lang="hu-HU" dirty="0"/>
            </a:br>
            <a:r>
              <a:rPr lang="hu-HU" dirty="0"/>
              <a:t>A </a:t>
            </a:r>
            <a:r>
              <a:rPr lang="hu-HU" b="1" dirty="0"/>
              <a:t>Békás patak</a:t>
            </a:r>
            <a:r>
              <a:rPr lang="hu-HU" dirty="0"/>
              <a:t> völgye a </a:t>
            </a:r>
            <a:r>
              <a:rPr lang="hu-HU" b="1" dirty="0"/>
              <a:t>Keleti-Kárpátok</a:t>
            </a:r>
            <a:r>
              <a:rPr lang="hu-HU" dirty="0"/>
              <a:t> leghosszabb és legszebb szurdokvölgye, hossza cca. 5 km. Részei a Pokol kapuja, Pokol tornáca, Pokol torka. A közel függőleges mészkősziklák 200-300 m magasságúak. A völgyet az Oltárkő uralja. A bazársoron természetesen a korondi székelyek árulják portékáikat. A Gyergyószentmiklóstól 24 km-re fekvő </a:t>
            </a:r>
            <a:r>
              <a:rPr lang="hu-HU" b="1" dirty="0"/>
              <a:t>Gyilkos tó</a:t>
            </a:r>
            <a:r>
              <a:rPr lang="hu-HU" dirty="0"/>
              <a:t> Erdély egyik legszebb torlasztava, mely 983 m tengerszint feletti magasságban található. A tó földcsuszamlás, völgyelzáródás révén keletkezett 1837-ben. A tóban konzerválódtak a fenyőfák. A Gyilkos nevet onnan kapta, hogy a néphagyomány szerint a hirtelen feltöltődő tóban nyájak és pásztorok lelték halálukat. </a:t>
            </a:r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714" y="489888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1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54193" y="931087"/>
            <a:ext cx="38368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Békás patak völgye a Keleti-Kárpátok leghosszabb és legszebb szurdokvölgye, hossza cca. 5 km. Részei a Pokol kapuja, Pokol tornáca, Pokol torka. A közel függőleges mészkősziklák 200-300 m magasságúak. A völgyet az Oltárkő uralja. A bazársoron természetesen a korondi székelyek árulják portékáikat. A Gyergyószentmiklóstól 24 km-re fekvő Gyilkos tó Erdély egyik legszebb torlasztava, mely 983 m tengerszint feletti magasságban található. A tó földcsuszamlás, völgyelzáródás révén keletkezett 1837-ben. A tóban konzerválódtak a fenyőfák. A Gyilkos nevet onnan kapta, hogy a néphagyomány szerint a hirtelen feltöltődő tóban nyájak és pásztorok lelték halálukat.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848" y="988237"/>
            <a:ext cx="3216538" cy="210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028" y="988237"/>
            <a:ext cx="3027157" cy="210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848" y="4181866"/>
            <a:ext cx="3216537" cy="2036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028" y="4181866"/>
            <a:ext cx="3027157" cy="2036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Szövegdoboz 8"/>
          <p:cNvSpPr txBox="1"/>
          <p:nvPr/>
        </p:nvSpPr>
        <p:spPr>
          <a:xfrm>
            <a:off x="3636085" y="118988"/>
            <a:ext cx="451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BÉKÁS-SZOROS</a:t>
            </a:r>
            <a:endParaRPr lang="hu-HU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952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047" y="1284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BÉKÁS-SZOROS      </a:t>
            </a:r>
            <a:endParaRPr lang="hu-HU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7917">
            <a:off x="392112" y="1580514"/>
            <a:ext cx="2632426" cy="17517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80" y="1418405"/>
            <a:ext cx="3102685" cy="2075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8876">
            <a:off x="724621" y="4375304"/>
            <a:ext cx="2752112" cy="20720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620" y="2456394"/>
            <a:ext cx="2994363" cy="1825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4723">
            <a:off x="8643684" y="4531849"/>
            <a:ext cx="3189679" cy="1758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7267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092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LEGENDÁK</a:t>
            </a:r>
            <a:endParaRPr lang="hu-HU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1177301"/>
            <a:ext cx="1219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/>
              <a:t> -  Élt valamikor Gyergyó környékén egy csodaszép lány, Fazekas Eszter. Haja </a:t>
            </a:r>
            <a:r>
              <a:rPr lang="hu-HU" dirty="0" err="1"/>
              <a:t>kökényfekete</a:t>
            </a:r>
            <a:r>
              <a:rPr lang="hu-HU" dirty="0"/>
              <a:t> volt, szeme szürkészöld, alakja, mint a szélben hajladozó büszke jegenye. Egy napsütéses júliusi délelőtt Eszter elment a </a:t>
            </a:r>
            <a:r>
              <a:rPr lang="hu-HU" dirty="0" err="1"/>
              <a:t>szentmiklósi</a:t>
            </a:r>
            <a:r>
              <a:rPr lang="hu-HU" dirty="0"/>
              <a:t> vásárba. Ott találkozott egy olyan daliás legénnyel, aki két karjának szorításával kipréselte a medvéből a szuszt, és aki a legszívhezszólóbban furulyázott az egész környéken, de tudott házat ezermesterkedni és szekeret faragni is. Ahogy a szemük összevillant - és mert a szerelem hirtelen jön, és szíven üt, mint a villám - megszerették egymást.</a:t>
            </a:r>
          </a:p>
          <a:p>
            <a:pPr algn="just"/>
            <a:r>
              <a:rPr lang="hu-HU" dirty="0"/>
              <a:t>A fiú égszínkék selyemkendőt vásárolt Eszternek a tükrös pogácsa mellé és megkérte, hogy legyen a mátkája. Az esküvőre nem kerülhetett sor, mert a legényt elvitték katonának. A lány hűségesen várta kedvesét.</a:t>
            </a:r>
          </a:p>
          <a:p>
            <a:pPr algn="just"/>
            <a:r>
              <a:rPr lang="hu-HU" dirty="0"/>
              <a:t>Esténként, amikor a nap a hegyek mögé ereszkedett, agyagkorsójával kiment a fenyvesek alá a csobogóhoz és ott sóvárgott órákon át szíve választottja után. Még a közeli hegyeknek is meglágyult a szíve a sóhajtozásaitól, fájdalmas szép énekétől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18" y="4386262"/>
            <a:ext cx="3131316" cy="2154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Jobbra nyíl 4"/>
          <p:cNvSpPr/>
          <p:nvPr/>
        </p:nvSpPr>
        <p:spPr>
          <a:xfrm>
            <a:off x="4509247" y="4939925"/>
            <a:ext cx="2398955" cy="1054249"/>
          </a:xfrm>
          <a:prstGeom prst="rightArrow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1" y="4386262"/>
            <a:ext cx="3403842" cy="21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1919" y="1402203"/>
            <a:ext cx="118549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 Történt azonban egyik vasárnap délután, hogy meglátta Esztert arra jártában egy zsiványvezér. Nyergébe kapta a gyönyörű lányt és elvágtatott vele, mint a szélvész a </a:t>
            </a:r>
            <a:r>
              <a:rPr lang="hu-HU" dirty="0" err="1"/>
              <a:t>Kis-Cohárdhoz</a:t>
            </a:r>
            <a:r>
              <a:rPr lang="hu-HU" dirty="0"/>
              <a:t>, az ezerarcú sziklák közé, ahol tanyája volt.</a:t>
            </a:r>
          </a:p>
          <a:p>
            <a:r>
              <a:rPr lang="hu-HU" dirty="0"/>
              <a:t>Aranyát, ezüstjét ígérte Eszternek, gyémántos palotát akart építeni, csakhogy megszeresse. A fiatal lány nem viszonozta a zsivány szerelmét. Régi mátkáját várta vissza, amikor felkelt a nap, és akkor is, amikor lehunyta szemét a világ.</a:t>
            </a:r>
          </a:p>
          <a:p>
            <a:r>
              <a:rPr lang="hu-HU" dirty="0"/>
              <a:t>     Ennek láttán feldühödött a zsivány és kényszeríteni akarta Esztert, hogy legyen a felesége. Eszter a néma szemtanúkhoz, a hegyekhez kiáltott segítségért. Sikolyát megértették a sziklák és ezen a júliusi éjszakán eget-földet rázó mennydörgéssel válaszoltak. Zuhogott az eső, a cikázó villámok megvilágították a koromsötét éjszakát. Hajnaltájban hatalmas robajjal óriási szikladarabok zuhantak a mélybe, és az iszonyatos földindulás maga alá temetett mindent, a lányt, a zsiványt, sőt meg a pásztort is nyájastól, aki a szembe levő hegyoldalban legeltetett. Július utolsó vasárnapjának hajnalán, a nap első aranyló sugarai bevilágították a sziklákkal borított vidéket. A völgyet, ahol tegnap még kristálytiszta vizével a Vereskő-patak csobogott, teljesen elzárta a leomlott hegyoldal. Amikor a megáradt patakok zavaros vize elérte a sziklagát tetejét, megfojtotta a füveket, bokrokat és megölte a fákat.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065469" y="279699"/>
            <a:ext cx="6884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FOLYTATÁSA……</a:t>
            </a:r>
            <a:endParaRPr lang="hu-HU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212" y="4547907"/>
            <a:ext cx="2664310" cy="222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378" y="4547907"/>
            <a:ext cx="2833911" cy="222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24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1147</Words>
  <Application>Microsoft Office PowerPoint</Application>
  <PresentationFormat>Szélesvásznú</PresentationFormat>
  <Paragraphs>46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2" baseType="lpstr">
      <vt:lpstr>Aharoni</vt:lpstr>
      <vt:lpstr>Arial</vt:lpstr>
      <vt:lpstr>Arial Black</vt:lpstr>
      <vt:lpstr>Arial Rounded MT Bold</vt:lpstr>
      <vt:lpstr>Calibri</vt:lpstr>
      <vt:lpstr>Calibri Light</vt:lpstr>
      <vt:lpstr>Office-téma</vt:lpstr>
      <vt:lpstr>GYILKOS-TÓ BÉKÁS-SZOROS</vt:lpstr>
      <vt:lpstr>GYILKOS-TÓ</vt:lpstr>
      <vt:lpstr>GYILKOS TÓ</vt:lpstr>
      <vt:lpstr>GYILKOS-TÓ</vt:lpstr>
      <vt:lpstr>PowerPoint bemutató</vt:lpstr>
      <vt:lpstr>PowerPoint bemutató</vt:lpstr>
      <vt:lpstr>BÉKÁS-SZOROS      </vt:lpstr>
      <vt:lpstr>LEGENDÁK</vt:lpstr>
      <vt:lpstr>PowerPoint bemutató</vt:lpstr>
      <vt:lpstr>PowerPoint bemutató</vt:lpstr>
      <vt:lpstr>NÉPTÁNC-NÉPVISELET</vt:lpstr>
      <vt:lpstr>SZÉKELYKAPU</vt:lpstr>
      <vt:lpstr>PowerPoint bemutató</vt:lpstr>
      <vt:lpstr>PowerPoint bemutató</vt:lpstr>
      <vt:lpstr>KÖSZÖNÖM A FIGYELMET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GYILKOS-TÓ, BÉKÁS-SZOROS</dc:title>
  <dc:creator>Tanuló 03</dc:creator>
  <cp:lastModifiedBy>Igazgatóhelyettes</cp:lastModifiedBy>
  <cp:revision>19</cp:revision>
  <dcterms:created xsi:type="dcterms:W3CDTF">2016-04-26T07:32:07Z</dcterms:created>
  <dcterms:modified xsi:type="dcterms:W3CDTF">2016-05-20T10:16:40Z</dcterms:modified>
</cp:coreProperties>
</file>