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58" r:id="rId4"/>
    <p:sldId id="259" r:id="rId5"/>
    <p:sldId id="273" r:id="rId6"/>
    <p:sldId id="266" r:id="rId7"/>
    <p:sldId id="275" r:id="rId8"/>
    <p:sldId id="268" r:id="rId9"/>
    <p:sldId id="276" r:id="rId10"/>
    <p:sldId id="267" r:id="rId11"/>
    <p:sldId id="277" r:id="rId12"/>
    <p:sldId id="260" r:id="rId13"/>
    <p:sldId id="270" r:id="rId14"/>
    <p:sldId id="269" r:id="rId15"/>
    <p:sldId id="261" r:id="rId16"/>
    <p:sldId id="262" r:id="rId17"/>
    <p:sldId id="263" r:id="rId18"/>
    <p:sldId id="264" r:id="rId19"/>
    <p:sldId id="271" r:id="rId20"/>
    <p:sldId id="265" r:id="rId21"/>
    <p:sldId id="272"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1" autoAdjust="0"/>
  </p:normalViewPr>
  <p:slideViewPr>
    <p:cSldViewPr>
      <p:cViewPr varScale="1">
        <p:scale>
          <a:sx n="80" d="100"/>
          <a:sy n="80" d="100"/>
        </p:scale>
        <p:origin x="965" y="67"/>
      </p:cViewPr>
      <p:guideLst>
        <p:guide orient="horz" pos="2160"/>
        <p:guide pos="2880"/>
      </p:guideLst>
    </p:cSldViewPr>
  </p:slideViewPr>
  <p:outlineViewPr>
    <p:cViewPr>
      <p:scale>
        <a:sx n="33" d="100"/>
        <a:sy n="33" d="100"/>
      </p:scale>
      <p:origin x="0" y="-113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57FC-5740-43AB-9785-5011E7C5E04E}" type="datetimeFigureOut">
              <a:rPr lang="hu-HU" smtClean="0"/>
              <a:t>2025.06.29.</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31CE-1ED0-4412-85AE-A7664551F876}" type="slidenum">
              <a:rPr lang="hu-HU" smtClean="0"/>
              <a:t>‹#›</a:t>
            </a:fld>
            <a:endParaRPr lang="hu-HU"/>
          </a:p>
        </p:txBody>
      </p:sp>
    </p:spTree>
    <p:extLst>
      <p:ext uri="{BB962C8B-B14F-4D97-AF65-F5344CB8AC3E}">
        <p14:creationId xmlns:p14="http://schemas.microsoft.com/office/powerpoint/2010/main" val="416819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pályázatot</a:t>
            </a:r>
            <a:r>
              <a:rPr lang="hu-HU" baseline="0" dirty="0" smtClean="0"/>
              <a:t> a HATÁRTALANUL MAGYAR NEMZETI …támogatja.</a:t>
            </a:r>
          </a:p>
          <a:p>
            <a:r>
              <a:rPr lang="hu-HU" baseline="0" dirty="0" smtClean="0"/>
              <a:t>A pályázat célja: </a:t>
            </a:r>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2</a:t>
            </a:fld>
            <a:endParaRPr lang="hu-HU"/>
          </a:p>
        </p:txBody>
      </p:sp>
    </p:spTree>
    <p:extLst>
      <p:ext uri="{BB962C8B-B14F-4D97-AF65-F5344CB8AC3E}">
        <p14:creationId xmlns:p14="http://schemas.microsoft.com/office/powerpoint/2010/main" val="54388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kirándulás fontosabb adatai:</a:t>
            </a:r>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3</a:t>
            </a:fld>
            <a:endParaRPr lang="hu-HU"/>
          </a:p>
        </p:txBody>
      </p:sp>
    </p:spTree>
    <p:extLst>
      <p:ext uri="{BB962C8B-B14F-4D97-AF65-F5344CB8AC3E}">
        <p14:creationId xmlns:p14="http://schemas.microsoft.com/office/powerpoint/2010/main" val="102125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600" indent="-228600">
              <a:buAutoNum type="arabicPeriod"/>
            </a:pPr>
            <a:r>
              <a:rPr lang="hu-HU" dirty="0" smtClean="0"/>
              <a:t>Városnézésünk állomásai: Selmecbánya: Szentháromság tér, városháza, evangélikus líceum, Leányvár kastély. </a:t>
            </a:r>
            <a:r>
              <a:rPr lang="hu-HU" dirty="0" err="1" smtClean="0"/>
              <a:t>Továbbutazunk</a:t>
            </a:r>
            <a:endParaRPr lang="hu-HU" dirty="0" smtClean="0"/>
          </a:p>
          <a:p>
            <a:pPr marL="228600" indent="-228600">
              <a:buAutoNum type="arabicPeriod"/>
            </a:pPr>
            <a:r>
              <a:rPr lang="hu-HU" dirty="0" smtClean="0"/>
              <a:t>Besztercebányára. Városnéző séta következik.  várnegyed, vártemplom, Thurzó-ház, </a:t>
            </a:r>
            <a:r>
              <a:rPr lang="hu-HU" dirty="0" err="1" smtClean="0"/>
              <a:t>Beniczky</a:t>
            </a:r>
            <a:r>
              <a:rPr lang="hu-HU" dirty="0" smtClean="0"/>
              <a:t>-ház, Mátyás-ház megtekintése szerepel a programban. Utazás a hegyekbe, út közben a </a:t>
            </a:r>
          </a:p>
          <a:p>
            <a:pPr marL="228600" indent="-228600">
              <a:buAutoNum type="arabicPeriod"/>
            </a:pPr>
            <a:r>
              <a:rPr lang="hu-HU" dirty="0" smtClean="0"/>
              <a:t>Dobsinai jégbarlangot* keressük fel. Ezt követően </a:t>
            </a:r>
            <a:r>
              <a:rPr lang="hu-HU" dirty="0" err="1" smtClean="0"/>
              <a:t>továbbutazás</a:t>
            </a:r>
            <a:r>
              <a:rPr lang="hu-HU" dirty="0" smtClean="0"/>
              <a:t> szálláshelyünkre, </a:t>
            </a:r>
            <a:r>
              <a:rPr lang="hu-HU" dirty="0" err="1" smtClean="0"/>
              <a:t>Tátracsorbánra</a:t>
            </a:r>
            <a:r>
              <a:rPr lang="hu-HU" dirty="0" smtClean="0"/>
              <a:t>. Vacsora,</a:t>
            </a:r>
            <a:r>
              <a:rPr lang="hu-HU" baseline="0" dirty="0" smtClean="0"/>
              <a:t> másnap reggeli.</a:t>
            </a:r>
            <a:r>
              <a:rPr lang="hu-HU" dirty="0" smtClean="0"/>
              <a:t> </a:t>
            </a:r>
          </a:p>
          <a:p>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4</a:t>
            </a:fld>
            <a:endParaRPr lang="hu-HU"/>
          </a:p>
        </p:txBody>
      </p:sp>
    </p:spTree>
    <p:extLst>
      <p:ext uri="{BB962C8B-B14F-4D97-AF65-F5344CB8AC3E}">
        <p14:creationId xmlns:p14="http://schemas.microsoft.com/office/powerpoint/2010/main" val="424989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Reggelink elfogyasztása után Poprádra, városnézésre indulunk, a belvárosi sétát követően betérünk a Tátra Múzeumba. Itt a Tátra természetrajzi és néprajzi gyűjteményét tekinthetjük meg. Ezt követően Késmárkra utazunk, városnézés és a késmárki vár megtekintése után </a:t>
            </a:r>
            <a:r>
              <a:rPr lang="hu-HU" dirty="0" err="1" smtClean="0"/>
              <a:t>Ólublóra</a:t>
            </a:r>
            <a:r>
              <a:rPr lang="hu-HU" dirty="0" smtClean="0"/>
              <a:t> utazunk. Itt a Poprád túloldalán emelkedő 200 m magas hegytetőn álló </a:t>
            </a:r>
            <a:r>
              <a:rPr lang="hu-HU" dirty="0" err="1" smtClean="0"/>
              <a:t>Lubló</a:t>
            </a:r>
            <a:r>
              <a:rPr lang="hu-HU" dirty="0" smtClean="0"/>
              <a:t> várát látogatjuk meg. Tovább utazunk a Csorba-tóhoz és gyalogos túrára indulunk a tó körül, ahol a Magas-Tátra különleges növény- és állatvilágában gyönyörködhetünk. Ezt követően visszaindulunk szálláshelyünkre. Tátracsorbán. /</a:t>
            </a:r>
            <a:r>
              <a:rPr lang="hu-HU" sz="1100" dirty="0" smtClean="0"/>
              <a:t>Szálláshely/</a:t>
            </a:r>
            <a:r>
              <a:rPr lang="hu-HU" dirty="0" smtClean="0"/>
              <a:t>(158 km) </a:t>
            </a:r>
          </a:p>
        </p:txBody>
      </p:sp>
      <p:sp>
        <p:nvSpPr>
          <p:cNvPr id="4" name="Dia számának helye 3"/>
          <p:cNvSpPr>
            <a:spLocks noGrp="1"/>
          </p:cNvSpPr>
          <p:nvPr>
            <p:ph type="sldNum" sz="quarter" idx="10"/>
          </p:nvPr>
        </p:nvSpPr>
        <p:spPr/>
        <p:txBody>
          <a:bodyPr/>
          <a:lstStyle/>
          <a:p>
            <a:fld id="{CF7331CE-1ED0-4412-85AE-A7664551F876}" type="slidenum">
              <a:rPr lang="hu-HU" smtClean="0"/>
              <a:t>6</a:t>
            </a:fld>
            <a:endParaRPr lang="hu-HU"/>
          </a:p>
        </p:txBody>
      </p:sp>
    </p:spTree>
    <p:extLst>
      <p:ext uri="{BB962C8B-B14F-4D97-AF65-F5344CB8AC3E}">
        <p14:creationId xmlns:p14="http://schemas.microsoft.com/office/powerpoint/2010/main" val="11987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u-HU" spc="-10" dirty="0" smtClean="0">
                <a:solidFill>
                  <a:srgbClr val="333333"/>
                </a:solidFill>
                <a:latin typeface="Times New Roman" panose="02020603050405020304" pitchFamily="18" charset="0"/>
                <a:ea typeface="Lucida Sans Unicode" panose="020B0602030504020204" pitchFamily="34" charset="0"/>
              </a:rPr>
              <a:t>Reggeli</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után</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Lőcsére</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utazunk,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melynek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belvárosa</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az</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UNESCO</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világörökség</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listáján</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is</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szerepel. Városnézés</a:t>
            </a:r>
            <a:r>
              <a:rPr lang="hu-HU" spc="-10" baseline="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során</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felkeressük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a</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Szent</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Jakab</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templomot,</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mely</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sokak</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szerint</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a</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történelmi</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Magyarország</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legszebb</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temploma. </a:t>
            </a:r>
            <a:r>
              <a:rPr lang="hu-HU" spc="-20" dirty="0" smtClean="0">
                <a:solidFill>
                  <a:srgbClr val="333333"/>
                </a:solidFill>
                <a:latin typeface="Times New Roman" panose="02020603050405020304" pitchFamily="18" charset="0"/>
                <a:ea typeface="Lucida Sans Unicode" panose="020B0602030504020204" pitchFamily="34" charset="0"/>
              </a:rPr>
              <a:t>Főoltára Lőcsei Pál mester alkotása, ami a világ egyik legszebb és legnagyobb gótikus oltára. További látnivalók a főtér, városháza és a Thurzó-ház. </a:t>
            </a:r>
            <a:r>
              <a:rPr lang="hu-HU" spc="-10" dirty="0" smtClean="0">
                <a:solidFill>
                  <a:srgbClr val="333333"/>
                </a:solidFill>
                <a:latin typeface="Times New Roman" panose="02020603050405020304" pitchFamily="18" charset="0"/>
                <a:ea typeface="Lucida Sans Unicode" panose="020B0602030504020204" pitchFamily="34" charset="0"/>
              </a:rPr>
              <a:t>Ezt</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követően</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err="1" smtClean="0">
                <a:solidFill>
                  <a:srgbClr val="333333"/>
                </a:solidFill>
                <a:latin typeface="Times New Roman" panose="02020603050405020304" pitchFamily="18" charset="0"/>
                <a:ea typeface="Lucida Sans Unicode" panose="020B0602030504020204" pitchFamily="34" charset="0"/>
              </a:rPr>
              <a:t>továbbutazunk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a</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felvidék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egyik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látványos</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természeti</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szakaszához.</a:t>
            </a:r>
            <a:r>
              <a:rPr lang="hu-HU" spc="-50" dirty="0" smtClean="0">
                <a:solidFill>
                  <a:srgbClr val="333333"/>
                </a:solidFill>
                <a:latin typeface="Times New Roman" panose="02020603050405020304" pitchFamily="18" charset="0"/>
                <a:ea typeface="Lucida Sans Unicode" panose="020B0602030504020204" pitchFamily="34" charset="0"/>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u-HU" spc="-10" dirty="0" smtClean="0">
                <a:solidFill>
                  <a:srgbClr val="333333"/>
                </a:solidFill>
                <a:latin typeface="Times New Roman" panose="02020603050405020304" pitchFamily="18" charset="0"/>
                <a:ea typeface="Lucida Sans Unicode" panose="020B0602030504020204" pitchFamily="34" charset="0"/>
              </a:rPr>
              <a:t>Szlovák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Paradicsom.</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Frissítő</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természetjárásra</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indulunk</a:t>
            </a:r>
            <a:r>
              <a:rPr lang="hu-HU" spc="-50"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a</a:t>
            </a:r>
            <a:r>
              <a:rPr lang="hu-HU" spc="-45" dirty="0" smtClean="0">
                <a:solidFill>
                  <a:srgbClr val="333333"/>
                </a:solidFill>
                <a:latin typeface="Times New Roman" panose="02020603050405020304" pitchFamily="18" charset="0"/>
                <a:ea typeface="Lucida Sans Unicode" panose="020B0602030504020204" pitchFamily="34" charset="0"/>
              </a:rPr>
              <a:t> </a:t>
            </a:r>
            <a:r>
              <a:rPr lang="hu-HU" spc="-10" dirty="0" smtClean="0">
                <a:solidFill>
                  <a:srgbClr val="333333"/>
                </a:solidFill>
                <a:latin typeface="Times New Roman" panose="02020603050405020304" pitchFamily="18" charset="0"/>
                <a:ea typeface="Lucida Sans Unicode" panose="020B0602030504020204" pitchFamily="34" charset="0"/>
              </a:rPr>
              <a:t>környék </a:t>
            </a:r>
            <a:r>
              <a:rPr lang="hu-HU" spc="-20" dirty="0" smtClean="0">
                <a:solidFill>
                  <a:srgbClr val="333333"/>
                </a:solidFill>
                <a:latin typeface="Times New Roman" panose="02020603050405020304" pitchFamily="18" charset="0"/>
                <a:ea typeface="Lucida Sans Unicode" panose="020B0602030504020204" pitchFamily="34" charset="0"/>
              </a:rPr>
              <a:t>flórájának és faunájának felfedezése mellett.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u-HU" spc="-20" dirty="0" smtClean="0">
                <a:solidFill>
                  <a:srgbClr val="333333"/>
                </a:solidFill>
                <a:latin typeface="Times New Roman" panose="02020603050405020304" pitchFamily="18" charset="0"/>
                <a:ea typeface="Lucida Sans Unicode" panose="020B0602030504020204" pitchFamily="34" charset="0"/>
              </a:rPr>
              <a:t>A túrát követően visszautazunk a szállásunkra, melytől (129 km),-re távolodtunk el.  Vacsora.</a:t>
            </a:r>
            <a:endParaRPr lang="hu-HU" dirty="0" smtClean="0"/>
          </a:p>
          <a:p>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8</a:t>
            </a:fld>
            <a:endParaRPr lang="hu-HU"/>
          </a:p>
        </p:txBody>
      </p:sp>
    </p:spTree>
    <p:extLst>
      <p:ext uri="{BB962C8B-B14F-4D97-AF65-F5344CB8AC3E}">
        <p14:creationId xmlns:p14="http://schemas.microsoft.com/office/powerpoint/2010/main" val="253208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spc="-20" dirty="0" smtClean="0">
                <a:solidFill>
                  <a:srgbClr val="333333"/>
                </a:solidFill>
                <a:latin typeface="Times New Roman" panose="02020603050405020304" pitchFamily="18" charset="0"/>
              </a:rPr>
              <a:t>Reggeli után útra kelünk, első állomásunk Kassa, Szlovákia második legnagyobb városa, Városnézés: főtér, Szent Erzsébet Székesegyház, Rákóczi kriptája, az Orbán torony, Szent Mihály kápolna, Nemzeti Színház, Thurzó ház). Ezt </a:t>
            </a:r>
            <a:r>
              <a:rPr lang="hu-HU" sz="1200" spc="-20" dirty="0" err="1" smtClean="0">
                <a:solidFill>
                  <a:srgbClr val="333333"/>
                </a:solidFill>
                <a:latin typeface="Times New Roman" panose="02020603050405020304" pitchFamily="18" charset="0"/>
              </a:rPr>
              <a:t>követőem</a:t>
            </a:r>
            <a:r>
              <a:rPr lang="hu-HU" sz="1200" spc="-20" dirty="0" smtClean="0">
                <a:solidFill>
                  <a:srgbClr val="333333"/>
                </a:solidFill>
                <a:latin typeface="Times New Roman" panose="02020603050405020304" pitchFamily="18" charset="0"/>
              </a:rPr>
              <a:t> Rozsnyóra utazunk. A városnézés állomásai: Ferences templom, Tűztorony, Városháza, Kossuth Lajos szobra, </a:t>
            </a:r>
            <a:r>
              <a:rPr lang="hu-HU" sz="1200" spc="-20" dirty="0" err="1" smtClean="0">
                <a:solidFill>
                  <a:srgbClr val="333333"/>
                </a:solidFill>
                <a:latin typeface="Times New Roman" panose="02020603050405020304" pitchFamily="18" charset="0"/>
              </a:rPr>
              <a:t>Nehrer</a:t>
            </a:r>
            <a:r>
              <a:rPr lang="hu-HU" sz="1200" spc="-20" dirty="0" smtClean="0">
                <a:solidFill>
                  <a:srgbClr val="333333"/>
                </a:solidFill>
                <a:latin typeface="Times New Roman" panose="02020603050405020304" pitchFamily="18" charset="0"/>
              </a:rPr>
              <a:t>-ház. Következő állomásunk Krasznahorka vára, majd Rimaszombat felé vesszük az irányt, ahol a belváros megtekintése a program. Ezt követően hazaindulunk, érkezés az esti órákban.</a:t>
            </a:r>
          </a:p>
          <a:p>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10</a:t>
            </a:fld>
            <a:endParaRPr lang="hu-HU"/>
          </a:p>
        </p:txBody>
      </p:sp>
    </p:spTree>
    <p:extLst>
      <p:ext uri="{BB962C8B-B14F-4D97-AF65-F5344CB8AC3E}">
        <p14:creationId xmlns:p14="http://schemas.microsoft.com/office/powerpoint/2010/main" val="27607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rtl="0" eaLnBrk="1" fontAlgn="t" latinLnBrk="0" hangingPunct="1"/>
            <a:r>
              <a:rPr lang="hu-HU" sz="1200" b="0" i="0" u="none" strike="noStrike" kern="1200" dirty="0" smtClean="0">
                <a:solidFill>
                  <a:schemeClr val="tx1"/>
                </a:solidFill>
                <a:effectLst/>
                <a:latin typeface="+mn-lt"/>
                <a:ea typeface="+mn-ea"/>
                <a:cs typeface="+mn-cs"/>
              </a:rPr>
              <a:t>Külhoni magyar csoporttal közös program vállalása</a:t>
            </a:r>
          </a:p>
          <a:p>
            <a:pPr rtl="0" eaLnBrk="1" fontAlgn="t" latinLnBrk="0" hangingPunct="1"/>
            <a:r>
              <a:rPr lang="hu-HU" sz="1200" b="0" i="0" u="none" strike="noStrike" kern="1200" dirty="0" smtClean="0">
                <a:solidFill>
                  <a:schemeClr val="tx1"/>
                </a:solidFill>
                <a:effectLst/>
                <a:latin typeface="+mn-lt"/>
                <a:ea typeface="+mn-ea"/>
                <a:cs typeface="+mn-cs"/>
              </a:rPr>
              <a:t>Témanap szervezése a nemzeti összetartozás témájában vagy a Nemzeti Összetartozás Napján</a:t>
            </a:r>
          </a:p>
          <a:p>
            <a:pPr rtl="0" eaLnBrk="1" fontAlgn="t" latinLnBrk="0" hangingPunct="1"/>
            <a:r>
              <a:rPr lang="hu-HU" sz="1200" b="0" i="0" u="none" strike="noStrike" kern="1200" dirty="0" smtClean="0">
                <a:solidFill>
                  <a:schemeClr val="tx1"/>
                </a:solidFill>
                <a:effectLst/>
                <a:latin typeface="+mn-lt"/>
                <a:ea typeface="+mn-ea"/>
                <a:cs typeface="+mn-cs"/>
              </a:rPr>
              <a:t>A Bakancslistán, vagy a Rákóczi nyomában, vagy a Határtalanul! Barangoló digitális tartalomtárban szereplő helyszín meglátogatása</a:t>
            </a:r>
          </a:p>
          <a:p>
            <a:pPr rtl="0" eaLnBrk="1" fontAlgn="t" latinLnBrk="0" hangingPunct="1"/>
            <a:r>
              <a:rPr lang="hu-HU" sz="1200" b="0" i="0" u="none" strike="noStrike" kern="1200" dirty="0" smtClean="0">
                <a:solidFill>
                  <a:schemeClr val="tx1"/>
                </a:solidFill>
                <a:effectLst/>
                <a:latin typeface="+mn-lt"/>
                <a:ea typeface="+mn-ea"/>
                <a:cs typeface="+mn-cs"/>
              </a:rPr>
              <a:t>A várpalotai Trianon Múzeum meglátogatása</a:t>
            </a:r>
          </a:p>
          <a:p>
            <a:pPr rtl="0" eaLnBrk="1" fontAlgn="t" latinLnBrk="0" hangingPunct="1"/>
            <a:r>
              <a:rPr lang="hu-HU" sz="1200" b="0" i="0" u="none" strike="noStrike" kern="1200" dirty="0" smtClean="0">
                <a:solidFill>
                  <a:schemeClr val="tx1"/>
                </a:solidFill>
                <a:effectLst/>
                <a:latin typeface="+mn-lt"/>
                <a:ea typeface="+mn-ea"/>
                <a:cs typeface="+mn-cs"/>
              </a:rPr>
              <a:t>A Határtalanul! Barangoló digitális tartalomtár használata az előkészítő órán</a:t>
            </a:r>
          </a:p>
          <a:p>
            <a:pPr rtl="0" eaLnBrk="1" fontAlgn="t" latinLnBrk="0" hangingPunct="1"/>
            <a:r>
              <a:rPr lang="hu-HU" sz="1200" b="0" i="0" u="none" strike="noStrike" kern="1200" dirty="0" smtClean="0">
                <a:solidFill>
                  <a:schemeClr val="tx1"/>
                </a:solidFill>
                <a:effectLst/>
                <a:latin typeface="+mn-lt"/>
                <a:ea typeface="+mn-ea"/>
                <a:cs typeface="+mn-cs"/>
              </a:rPr>
              <a:t>A Magyarság Háza rendhagyó óráin, budapesti helyszínen történő személyes részvétel</a:t>
            </a:r>
          </a:p>
          <a:p>
            <a:pPr rtl="0" eaLnBrk="1" fontAlgn="t" latinLnBrk="0" hangingPunct="1"/>
            <a:r>
              <a:rPr lang="hu-HU" sz="1200" b="0" i="0" u="none" strike="noStrike" kern="1200" dirty="0" smtClean="0">
                <a:solidFill>
                  <a:schemeClr val="tx1"/>
                </a:solidFill>
                <a:effectLst/>
                <a:latin typeface="+mn-lt"/>
                <a:ea typeface="+mn-ea"/>
                <a:cs typeface="+mn-cs"/>
              </a:rPr>
              <a:t>Helyi termelő (mezőgazdaság, állattenyésztés) meglátogatása, vagy ismert helyi személy meglátogatása</a:t>
            </a:r>
          </a:p>
          <a:p>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12</a:t>
            </a:fld>
            <a:endParaRPr lang="hu-HU"/>
          </a:p>
        </p:txBody>
      </p:sp>
    </p:spTree>
    <p:extLst>
      <p:ext uri="{BB962C8B-B14F-4D97-AF65-F5344CB8AC3E}">
        <p14:creationId xmlns:p14="http://schemas.microsoft.com/office/powerpoint/2010/main" val="363478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Önerő szükségessége: Az utazás hónapok múlva történik, sajnos a jelenlegi helyzetet látva, előfordulhat az EURÓ</a:t>
            </a:r>
            <a:r>
              <a:rPr lang="hu-HU" baseline="0" dirty="0" smtClean="0"/>
              <a:t> aránytalan további emelkedése, ami minden egyéb költségre kihatással lehet: (az üzemanyag árak, szállás, étkezés, egyéb tervezett és előre nem látható kiadások). Az előző évek szomorú tapasztalatain okulva, szükségesnek láttuk az önerő meghatározását, egyrészt azért, mert előfordult, hogy többen visszaléptek az utolsó pillanatban a részvételtől. Tudni kell, hogy az árak kalkulációja a résztvevők száma alapján történik. Ha ebben változás áll be, az felborítja a teljes kalkulációt. Fontos, hogy az önrészt nem tudjuk visszafizetni, ha valaki időközben elállna a részvételtől. Az önerő kiértékelése a pályázat pénzügyi elszámolását követően történik meg és természetesen, ha fennmaradó rész keletkezik, akkor azt minden résztvevőnek visszajuttatjuk.</a:t>
            </a:r>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16</a:t>
            </a:fld>
            <a:endParaRPr lang="hu-HU"/>
          </a:p>
        </p:txBody>
      </p:sp>
    </p:spTree>
    <p:extLst>
      <p:ext uri="{BB962C8B-B14F-4D97-AF65-F5344CB8AC3E}">
        <p14:creationId xmlns:p14="http://schemas.microsoft.com/office/powerpoint/2010/main" val="26572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dirty="0" smtClean="0"/>
              <a:t>Gyógyszerek: kérjük mellékelve a szedési utasítást!</a:t>
            </a:r>
          </a:p>
          <a:p>
            <a:endParaRPr lang="hu-HU" dirty="0"/>
          </a:p>
        </p:txBody>
      </p:sp>
      <p:sp>
        <p:nvSpPr>
          <p:cNvPr id="4" name="Dia számának helye 3"/>
          <p:cNvSpPr>
            <a:spLocks noGrp="1"/>
          </p:cNvSpPr>
          <p:nvPr>
            <p:ph type="sldNum" sz="quarter" idx="10"/>
          </p:nvPr>
        </p:nvSpPr>
        <p:spPr/>
        <p:txBody>
          <a:bodyPr/>
          <a:lstStyle/>
          <a:p>
            <a:fld id="{CF7331CE-1ED0-4412-85AE-A7664551F876}" type="slidenum">
              <a:rPr lang="hu-HU" smtClean="0"/>
              <a:t>20</a:t>
            </a:fld>
            <a:endParaRPr lang="hu-HU"/>
          </a:p>
        </p:txBody>
      </p:sp>
    </p:spTree>
    <p:extLst>
      <p:ext uri="{BB962C8B-B14F-4D97-AF65-F5344CB8AC3E}">
        <p14:creationId xmlns:p14="http://schemas.microsoft.com/office/powerpoint/2010/main" val="25693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4" name="Cím 13"/>
          <p:cNvSpPr>
            <a:spLocks noGrp="1"/>
          </p:cNvSpPr>
          <p:nvPr>
            <p:ph type="ctrTitle"/>
          </p:nvPr>
        </p:nvSpPr>
        <p:spPr>
          <a:xfrm>
            <a:off x="1432560" y="359898"/>
            <a:ext cx="7406640" cy="1472184"/>
          </a:xfrm>
        </p:spPr>
        <p:txBody>
          <a:bodyPr anchor="b"/>
          <a:lstStyle>
            <a:lvl1pPr algn="l">
              <a:defRPr/>
            </a:lvl1pPr>
            <a:extLst/>
          </a:lstStyle>
          <a:p>
            <a:r>
              <a:rPr kumimoji="0" lang="hu-HU"/>
              <a:t>Mintacím szerkesztése</a:t>
            </a:r>
            <a:endParaRPr kumimoji="0" lang="en-US"/>
          </a:p>
        </p:txBody>
      </p:sp>
      <p:sp>
        <p:nvSpPr>
          <p:cNvPr id="22" name="Alcím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a:t>Alcím mintájának szerkesztése</a:t>
            </a:r>
            <a:endParaRPr kumimoji="0" lang="en-US"/>
          </a:p>
        </p:txBody>
      </p:sp>
      <p:sp>
        <p:nvSpPr>
          <p:cNvPr id="7" name="Dátum helye 6"/>
          <p:cNvSpPr>
            <a:spLocks noGrp="1"/>
          </p:cNvSpPr>
          <p:nvPr>
            <p:ph type="dt" sz="half" idx="10"/>
          </p:nvPr>
        </p:nvSpPr>
        <p:spPr/>
        <p:txBody>
          <a:bodyPr/>
          <a:lstStyle/>
          <a:p>
            <a:fld id="{9DF4919B-4047-4DB1-8B39-23A42AEBA556}" type="datetimeFigureOut">
              <a:rPr lang="hu-HU" smtClean="0"/>
              <a:t>2025.06.29.</a:t>
            </a:fld>
            <a:endParaRPr lang="hu-HU"/>
          </a:p>
        </p:txBody>
      </p:sp>
      <p:sp>
        <p:nvSpPr>
          <p:cNvPr id="20" name="Élőláb helye 19"/>
          <p:cNvSpPr>
            <a:spLocks noGrp="1"/>
          </p:cNvSpPr>
          <p:nvPr>
            <p:ph type="ftr" sz="quarter" idx="11"/>
          </p:nvPr>
        </p:nvSpPr>
        <p:spPr/>
        <p:txBody>
          <a:bodyPr/>
          <a:lstStyle/>
          <a:p>
            <a:endParaRPr lang="hu-HU"/>
          </a:p>
        </p:txBody>
      </p:sp>
      <p:sp>
        <p:nvSpPr>
          <p:cNvPr id="10" name="Dia számának helye 9"/>
          <p:cNvSpPr>
            <a:spLocks noGrp="1"/>
          </p:cNvSpPr>
          <p:nvPr>
            <p:ph type="sldNum" sz="quarter" idx="12"/>
          </p:nvPr>
        </p:nvSpPr>
        <p:spPr/>
        <p:txBody>
          <a:bodyPr/>
          <a:lstStyle/>
          <a:p>
            <a:fld id="{F450ADBC-3396-4FFB-9E58-A6AB70DCADD4}" type="slidenum">
              <a:rPr lang="hu-HU" smtClean="0"/>
              <a:t>‹#›</a:t>
            </a:fld>
            <a:endParaRPr lang="hu-HU"/>
          </a:p>
        </p:txBody>
      </p:sp>
      <p:sp>
        <p:nvSpPr>
          <p:cNvPr id="8" name="Ellipszi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zi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2025.06.29.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274639"/>
            <a:ext cx="1828800" cy="5851525"/>
          </a:xfrm>
        </p:spPr>
        <p:txBody>
          <a:bodyPr vert="eaVert"/>
          <a:lstStyle/>
          <a:p>
            <a:r>
              <a:rPr kumimoji="0" lang="hu-HU"/>
              <a:t>Mintacím szerkesztése</a:t>
            </a:r>
            <a:endParaRPr kumimoji="0" lang="en-US"/>
          </a:p>
        </p:txBody>
      </p:sp>
      <p:sp>
        <p:nvSpPr>
          <p:cNvPr id="3" name="Függőleges szöveg helye 2"/>
          <p:cNvSpPr>
            <a:spLocks noGrp="1"/>
          </p:cNvSpPr>
          <p:nvPr>
            <p:ph type="body" orient="vert" idx="1"/>
          </p:nvPr>
        </p:nvSpPr>
        <p:spPr>
          <a:xfrm>
            <a:off x="1143000" y="274640"/>
            <a:ext cx="5562600" cy="5851525"/>
          </a:xfrm>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2025.06.29.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2025.06.29.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Téglalap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Cím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u-HU"/>
              <a:t>Mintacím szerkesztése</a:t>
            </a:r>
            <a:endParaRPr kumimoji="0" lang="en-US"/>
          </a:p>
        </p:txBody>
      </p:sp>
      <p:sp>
        <p:nvSpPr>
          <p:cNvPr id="3" name="Szöveg hely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a:t>Mintaszöveg szerkesztése</a:t>
            </a:r>
          </a:p>
        </p:txBody>
      </p:sp>
      <p:sp>
        <p:nvSpPr>
          <p:cNvPr id="4" name="Dátum helye 3"/>
          <p:cNvSpPr>
            <a:spLocks noGrp="1"/>
          </p:cNvSpPr>
          <p:nvPr>
            <p:ph type="dt" sz="half" idx="10"/>
          </p:nvPr>
        </p:nvSpPr>
        <p:spPr/>
        <p:txBody>
          <a:bodyPr/>
          <a:lstStyle/>
          <a:p>
            <a:fld id="{9DF4919B-4047-4DB1-8B39-23A42AEBA556}" type="datetimeFigureOut">
              <a:rPr lang="hu-HU" smtClean="0"/>
              <a:t>2025.06.29.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
        <p:nvSpPr>
          <p:cNvPr id="10" name="Téglalap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zi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zi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435608" y="274320"/>
            <a:ext cx="7498080" cy="1143000"/>
          </a:xfrm>
        </p:spPr>
        <p:txBody>
          <a:bodyPr/>
          <a:lstStyle/>
          <a:p>
            <a:r>
              <a:rPr kumimoji="0" lang="hu-HU"/>
              <a:t>Mintacím szerkesztése</a:t>
            </a:r>
            <a:endParaRPr kumimoji="0" lang="en-US"/>
          </a:p>
        </p:txBody>
      </p:sp>
      <p:sp>
        <p:nvSpPr>
          <p:cNvPr id="3" name="Tartalom hely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Tartalom hely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5" name="Dátum helye 4"/>
          <p:cNvSpPr>
            <a:spLocks noGrp="1"/>
          </p:cNvSpPr>
          <p:nvPr>
            <p:ph type="dt" sz="half" idx="10"/>
          </p:nvPr>
        </p:nvSpPr>
        <p:spPr/>
        <p:txBody>
          <a:bodyPr/>
          <a:lstStyle/>
          <a:p>
            <a:fld id="{9DF4919B-4047-4DB1-8B39-23A42AEBA556}" type="datetimeFigureOut">
              <a:rPr lang="hu-HU" smtClean="0"/>
              <a:t>2025.06.29.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u-HU"/>
              <a:t>Mintacím szerkesztése</a:t>
            </a:r>
            <a:endParaRPr kumimoji="0" lang="en-US"/>
          </a:p>
        </p:txBody>
      </p:sp>
      <p:sp>
        <p:nvSpPr>
          <p:cNvPr id="3" name="Szöveg hely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a:t>Mintaszöveg szerkesztése</a:t>
            </a:r>
          </a:p>
        </p:txBody>
      </p:sp>
      <p:sp>
        <p:nvSpPr>
          <p:cNvPr id="4" name="Szöveg hely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a:t>Mintaszöveg szerkesztése</a:t>
            </a:r>
          </a:p>
        </p:txBody>
      </p:sp>
      <p:sp>
        <p:nvSpPr>
          <p:cNvPr id="5" name="Tartalom hely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6" name="Tartalom hely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7" name="Dátum helye 6"/>
          <p:cNvSpPr>
            <a:spLocks noGrp="1"/>
          </p:cNvSpPr>
          <p:nvPr>
            <p:ph type="dt" sz="half" idx="10"/>
          </p:nvPr>
        </p:nvSpPr>
        <p:spPr/>
        <p:txBody>
          <a:bodyPr/>
          <a:lstStyle/>
          <a:p>
            <a:fld id="{9DF4919B-4047-4DB1-8B39-23A42AEBA556}" type="datetimeFigureOut">
              <a:rPr lang="hu-HU" smtClean="0"/>
              <a:t>2025.06.29.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1435608" y="274320"/>
            <a:ext cx="7498080" cy="1143000"/>
          </a:xfrm>
        </p:spPr>
        <p:txBody>
          <a:bodyPr anchor="ctr"/>
          <a:lstStyle/>
          <a:p>
            <a:r>
              <a:rPr kumimoji="0" lang="hu-HU"/>
              <a:t>Mintacím szerkesztése</a:t>
            </a:r>
            <a:endParaRPr kumimoji="0" lang="en-US"/>
          </a:p>
        </p:txBody>
      </p:sp>
      <p:sp>
        <p:nvSpPr>
          <p:cNvPr id="3" name="Dátum helye 2"/>
          <p:cNvSpPr>
            <a:spLocks noGrp="1"/>
          </p:cNvSpPr>
          <p:nvPr>
            <p:ph type="dt" sz="half" idx="10"/>
          </p:nvPr>
        </p:nvSpPr>
        <p:spPr/>
        <p:txBody>
          <a:bodyPr/>
          <a:lstStyle/>
          <a:p>
            <a:fld id="{9DF4919B-4047-4DB1-8B39-23A42AEBA556}" type="datetimeFigureOut">
              <a:rPr lang="hu-HU" smtClean="0"/>
              <a:t>2025.06.29.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Téglalap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átum helye 1"/>
          <p:cNvSpPr>
            <a:spLocks noGrp="1"/>
          </p:cNvSpPr>
          <p:nvPr>
            <p:ph type="dt" sz="half" idx="10"/>
          </p:nvPr>
        </p:nvSpPr>
        <p:spPr/>
        <p:txBody>
          <a:bodyPr/>
          <a:lstStyle/>
          <a:p>
            <a:fld id="{9DF4919B-4047-4DB1-8B39-23A42AEBA556}" type="datetimeFigureOut">
              <a:rPr lang="hu-HU" smtClean="0"/>
              <a:t>2025.06.29.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450ADBC-3396-4FFB-9E58-A6AB70DCADD4}" type="slidenum">
              <a:rPr lang="hu-HU" smtClean="0"/>
              <a:t>‹#›</a:t>
            </a:fld>
            <a:endParaRPr lang="hu-HU"/>
          </a:p>
        </p:txBody>
      </p:sp>
      <p:sp>
        <p:nvSpPr>
          <p:cNvPr id="6" name="Téglalap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u-HU"/>
              <a:t>Mintacím szerkesztése</a:t>
            </a:r>
            <a:endParaRPr kumimoji="0" lang="en-US"/>
          </a:p>
        </p:txBody>
      </p:sp>
      <p:sp>
        <p:nvSpPr>
          <p:cNvPr id="3" name="Szöveg hely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u-HU"/>
              <a:t>Mintaszöveg szerkesztése</a:t>
            </a:r>
          </a:p>
        </p:txBody>
      </p:sp>
      <p:sp>
        <p:nvSpPr>
          <p:cNvPr id="4" name="Tartalom hely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5" name="Dátum helye 4"/>
          <p:cNvSpPr>
            <a:spLocks noGrp="1"/>
          </p:cNvSpPr>
          <p:nvPr>
            <p:ph type="dt" sz="half" idx="10"/>
          </p:nvPr>
        </p:nvSpPr>
        <p:spPr/>
        <p:txBody>
          <a:bodyPr/>
          <a:lstStyle/>
          <a:p>
            <a:fld id="{9DF4919B-4047-4DB1-8B39-23A42AEBA556}" type="datetimeFigureOut">
              <a:rPr lang="hu-HU" smtClean="0"/>
              <a:t>2025.06.29.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u-HU"/>
              <a:t>Mintacím szerkesztése</a:t>
            </a:r>
            <a:endParaRPr kumimoji="0" lang="en-US"/>
          </a:p>
        </p:txBody>
      </p:sp>
      <p:sp>
        <p:nvSpPr>
          <p:cNvPr id="5" name="Dátum helye 4"/>
          <p:cNvSpPr>
            <a:spLocks noGrp="1"/>
          </p:cNvSpPr>
          <p:nvPr>
            <p:ph type="dt" sz="half" idx="10"/>
          </p:nvPr>
        </p:nvSpPr>
        <p:spPr/>
        <p:txBody>
          <a:bodyPr/>
          <a:lstStyle/>
          <a:p>
            <a:fld id="{9DF4919B-4047-4DB1-8B39-23A42AEBA556}" type="datetimeFigureOut">
              <a:rPr lang="hu-HU" smtClean="0"/>
              <a:t>2025.06.29.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
        <p:nvSpPr>
          <p:cNvPr id="8" name="Téglalap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Kép hely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u-HU"/>
              <a:t>Kép beszúrásához kattintson az ikonra</a:t>
            </a:r>
            <a:endParaRPr kumimoji="0" lang="en-US" dirty="0"/>
          </a:p>
        </p:txBody>
      </p:sp>
      <p:sp>
        <p:nvSpPr>
          <p:cNvPr id="9" name="Folyamatábra: Feldolgozá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olyamatábra: Feldolgozá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zöveg hely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u-HU"/>
              <a:t>Mintaszöveg szerkesztése</a:t>
            </a: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ör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zi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Fánk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églalap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Cím helye 4"/>
          <p:cNvSpPr>
            <a:spLocks noGrp="1"/>
          </p:cNvSpPr>
          <p:nvPr>
            <p:ph type="title"/>
          </p:nvPr>
        </p:nvSpPr>
        <p:spPr>
          <a:xfrm>
            <a:off x="1435608" y="274638"/>
            <a:ext cx="7498080" cy="1143000"/>
          </a:xfrm>
          <a:prstGeom prst="rect">
            <a:avLst/>
          </a:prstGeom>
        </p:spPr>
        <p:txBody>
          <a:bodyPr anchor="ctr">
            <a:normAutofit/>
          </a:bodyPr>
          <a:lstStyle/>
          <a:p>
            <a:r>
              <a:rPr kumimoji="0" lang="hu-HU"/>
              <a:t>Mintacím szerkesztése</a:t>
            </a:r>
            <a:endParaRPr kumimoji="0" lang="en-US"/>
          </a:p>
        </p:txBody>
      </p:sp>
      <p:sp>
        <p:nvSpPr>
          <p:cNvPr id="9" name="Szöveg hely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hu-HU"/>
              <a:t>Mintaszöveg szerkesztése</a:t>
            </a:r>
          </a:p>
          <a:p>
            <a:pPr lvl="1" eaLnBrk="1" latinLnBrk="0" hangingPunct="1"/>
            <a:r>
              <a:rPr kumimoji="0" lang="hu-HU"/>
              <a:t>Második szint</a:t>
            </a:r>
          </a:p>
          <a:p>
            <a:pPr lvl="2" eaLnBrk="1" latinLnBrk="0" hangingPunct="1"/>
            <a:r>
              <a:rPr kumimoji="0" lang="hu-HU"/>
              <a:t>Harmadik szint</a:t>
            </a:r>
          </a:p>
          <a:p>
            <a:pPr lvl="3" eaLnBrk="1" latinLnBrk="0" hangingPunct="1"/>
            <a:r>
              <a:rPr kumimoji="0" lang="hu-HU"/>
              <a:t>Negyedik szint</a:t>
            </a:r>
          </a:p>
          <a:p>
            <a:pPr lvl="4" eaLnBrk="1" latinLnBrk="0" hangingPunct="1"/>
            <a:r>
              <a:rPr kumimoji="0" lang="hu-HU"/>
              <a:t>Ötödik szint</a:t>
            </a:r>
            <a:endParaRPr kumimoji="0" lang="en-US"/>
          </a:p>
        </p:txBody>
      </p:sp>
      <p:sp>
        <p:nvSpPr>
          <p:cNvPr id="24" name="Dátum hely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DF4919B-4047-4DB1-8B39-23A42AEBA556}" type="datetimeFigureOut">
              <a:rPr lang="hu-HU" smtClean="0"/>
              <a:t>2025.06.29.</a:t>
            </a:fld>
            <a:endParaRPr lang="hu-HU"/>
          </a:p>
        </p:txBody>
      </p:sp>
      <p:sp>
        <p:nvSpPr>
          <p:cNvPr id="10" name="Élőláb hely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u-HU"/>
          </a:p>
        </p:txBody>
      </p:sp>
      <p:sp>
        <p:nvSpPr>
          <p:cNvPr id="22" name="Dia számának hely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50ADBC-3396-4FFB-9E58-A6AB70DCADD4}" type="slidenum">
              <a:rPr lang="hu-HU" smtClean="0"/>
              <a:t>‹#›</a:t>
            </a:fld>
            <a:endParaRPr lang="hu-HU"/>
          </a:p>
        </p:txBody>
      </p:sp>
      <p:sp>
        <p:nvSpPr>
          <p:cNvPr id="15" name="Téglalap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367024" y="476672"/>
            <a:ext cx="7488832" cy="2520280"/>
          </a:xfrm>
        </p:spPr>
        <p:txBody>
          <a:bodyPr>
            <a:normAutofit fontScale="90000"/>
          </a:bodyPr>
          <a:lstStyle/>
          <a:p>
            <a:pPr algn="ctr"/>
            <a:r>
              <a:rPr lang="hu-HU" b="1" dirty="0">
                <a:latin typeface="Algerian" pitchFamily="82" charset="0"/>
              </a:rPr>
              <a:t>Tanulmányi kirándulás </a:t>
            </a:r>
            <a:r>
              <a:rPr lang="hu-HU" b="1" dirty="0" smtClean="0">
                <a:latin typeface="Algerian" pitchFamily="82" charset="0"/>
              </a:rPr>
              <a:t>A FELVIDÉKEN </a:t>
            </a:r>
            <a:br>
              <a:rPr lang="hu-HU" b="1" dirty="0" smtClean="0">
                <a:latin typeface="Algerian" pitchFamily="82" charset="0"/>
              </a:rPr>
            </a:br>
            <a:r>
              <a:rPr lang="hu-HU" b="1" dirty="0" err="1" smtClean="0">
                <a:latin typeface="Algerian" pitchFamily="82" charset="0"/>
              </a:rPr>
              <a:t>tiszaalpári</a:t>
            </a:r>
            <a:r>
              <a:rPr lang="hu-HU" b="1" dirty="0" smtClean="0">
                <a:latin typeface="Algerian" pitchFamily="82" charset="0"/>
              </a:rPr>
              <a:t> </a:t>
            </a:r>
            <a:r>
              <a:rPr lang="hu-HU" b="1" dirty="0" err="1" smtClean="0">
                <a:latin typeface="Algerian" pitchFamily="82" charset="0"/>
              </a:rPr>
              <a:t>tanulóK</a:t>
            </a:r>
            <a:r>
              <a:rPr lang="hu-HU" b="1" dirty="0" smtClean="0">
                <a:latin typeface="Algerian" pitchFamily="82" charset="0"/>
              </a:rPr>
              <a:t> RÉSZVÉTELÉVEL</a:t>
            </a:r>
            <a:endParaRPr lang="hu-HU" b="1" dirty="0">
              <a:latin typeface="Algerian" pitchFamily="82" charset="0"/>
            </a:endParaRPr>
          </a:p>
        </p:txBody>
      </p:sp>
      <p:sp>
        <p:nvSpPr>
          <p:cNvPr id="3" name="Alcím 2"/>
          <p:cNvSpPr>
            <a:spLocks noGrp="1"/>
          </p:cNvSpPr>
          <p:nvPr>
            <p:ph type="subTitle" idx="1"/>
          </p:nvPr>
        </p:nvSpPr>
        <p:spPr>
          <a:xfrm>
            <a:off x="1371600" y="3212976"/>
            <a:ext cx="6400800" cy="838944"/>
          </a:xfrm>
        </p:spPr>
        <p:txBody>
          <a:bodyPr/>
          <a:lstStyle/>
          <a:p>
            <a:pPr algn="ctr"/>
            <a:r>
              <a:rPr lang="hu-HU" b="1" dirty="0">
                <a:solidFill>
                  <a:schemeClr val="tx1"/>
                </a:solidFill>
                <a:latin typeface="Algerian" pitchFamily="82" charset="0"/>
              </a:rPr>
              <a:t>HAT-KP-1-2024/1-000383 </a:t>
            </a:r>
          </a:p>
        </p:txBody>
      </p:sp>
      <p:pic>
        <p:nvPicPr>
          <p:cNvPr id="5" name="Kép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933056"/>
            <a:ext cx="5256584" cy="1512168"/>
          </a:xfrm>
          <a:prstGeom prst="rect">
            <a:avLst/>
          </a:prstGeom>
          <a:noFill/>
          <a:ln>
            <a:noFill/>
          </a:ln>
        </p:spPr>
      </p:pic>
    </p:spTree>
    <p:extLst>
      <p:ext uri="{BB962C8B-B14F-4D97-AF65-F5344CB8AC3E}">
        <p14:creationId xmlns:p14="http://schemas.microsoft.com/office/powerpoint/2010/main" val="3998431735"/>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43608" y="1293315"/>
            <a:ext cx="7704856" cy="5361459"/>
          </a:xfrm>
        </p:spPr>
        <p:txBody>
          <a:bodyPr>
            <a:normAutofit lnSpcReduction="10000"/>
          </a:bodyPr>
          <a:lstStyle/>
          <a:p>
            <a:r>
              <a:rPr lang="hu-HU" sz="2800" spc="-20" dirty="0" smtClean="0">
                <a:solidFill>
                  <a:srgbClr val="333333"/>
                </a:solidFill>
                <a:latin typeface="Gill Sans MT" panose="020B0502020104020203" pitchFamily="34" charset="-18"/>
              </a:rPr>
              <a:t>Kassa</a:t>
            </a:r>
            <a:r>
              <a:rPr lang="hu-HU" sz="2800" spc="-20" dirty="0">
                <a:solidFill>
                  <a:srgbClr val="333333"/>
                </a:solidFill>
                <a:latin typeface="Gill Sans MT" panose="020B0502020104020203" pitchFamily="34" charset="-18"/>
              </a:rPr>
              <a:t>, </a:t>
            </a:r>
            <a:endParaRPr lang="hu-HU" sz="2800" spc="-20" dirty="0" smtClean="0">
              <a:solidFill>
                <a:srgbClr val="333333"/>
              </a:solidFill>
              <a:latin typeface="Gill Sans MT" panose="020B0502020104020203" pitchFamily="34" charset="-18"/>
            </a:endParaRPr>
          </a:p>
          <a:p>
            <a:pPr lvl="1"/>
            <a:r>
              <a:rPr lang="hu-HU" sz="2400" spc="-20" dirty="0" smtClean="0">
                <a:solidFill>
                  <a:srgbClr val="333333"/>
                </a:solidFill>
                <a:latin typeface="Gill Sans MT" panose="020B0502020104020203" pitchFamily="34" charset="-18"/>
              </a:rPr>
              <a:t>Városnézés</a:t>
            </a:r>
            <a:r>
              <a:rPr lang="hu-HU" sz="2400" spc="-20" dirty="0">
                <a:solidFill>
                  <a:srgbClr val="333333"/>
                </a:solidFill>
                <a:latin typeface="Gill Sans MT" panose="020B0502020104020203" pitchFamily="34" charset="-18"/>
              </a:rPr>
              <a:t>: főtér, </a:t>
            </a:r>
            <a:r>
              <a:rPr lang="hu-HU" sz="2400" spc="-20" dirty="0" smtClean="0">
                <a:solidFill>
                  <a:srgbClr val="333333"/>
                </a:solidFill>
                <a:latin typeface="Gill Sans MT" panose="020B0502020104020203" pitchFamily="34" charset="-18"/>
              </a:rPr>
              <a:t>Szent </a:t>
            </a:r>
            <a:r>
              <a:rPr lang="hu-HU" sz="2400" spc="-20" dirty="0">
                <a:solidFill>
                  <a:srgbClr val="333333"/>
                </a:solidFill>
                <a:latin typeface="Gill Sans MT" panose="020B0502020104020203" pitchFamily="34" charset="-18"/>
              </a:rPr>
              <a:t>Erzsébet Székesegyház, </a:t>
            </a:r>
            <a:endParaRPr lang="hu-HU" sz="2400" spc="-20" dirty="0" smtClean="0">
              <a:solidFill>
                <a:srgbClr val="333333"/>
              </a:solidFill>
              <a:latin typeface="Gill Sans MT" panose="020B0502020104020203" pitchFamily="34" charset="-18"/>
            </a:endParaRPr>
          </a:p>
          <a:p>
            <a:pPr lvl="1"/>
            <a:r>
              <a:rPr lang="hu-HU" sz="2400" spc="-20" dirty="0" smtClean="0">
                <a:solidFill>
                  <a:srgbClr val="333333"/>
                </a:solidFill>
                <a:latin typeface="Gill Sans MT" panose="020B0502020104020203" pitchFamily="34" charset="-18"/>
              </a:rPr>
              <a:t>Rákóczi </a:t>
            </a:r>
            <a:r>
              <a:rPr lang="hu-HU" sz="2400" spc="-20" dirty="0">
                <a:solidFill>
                  <a:srgbClr val="333333"/>
                </a:solidFill>
                <a:latin typeface="Gill Sans MT" panose="020B0502020104020203" pitchFamily="34" charset="-18"/>
              </a:rPr>
              <a:t>kriptája, az Orbán torony, </a:t>
            </a:r>
            <a:endParaRPr lang="hu-HU" sz="2400" spc="-20" dirty="0" smtClean="0">
              <a:solidFill>
                <a:srgbClr val="333333"/>
              </a:solidFill>
              <a:latin typeface="Gill Sans MT" panose="020B0502020104020203" pitchFamily="34" charset="-18"/>
            </a:endParaRPr>
          </a:p>
          <a:p>
            <a:pPr lvl="1"/>
            <a:r>
              <a:rPr lang="hu-HU" sz="2400" spc="-20" dirty="0" smtClean="0">
                <a:solidFill>
                  <a:srgbClr val="333333"/>
                </a:solidFill>
                <a:latin typeface="Gill Sans MT" panose="020B0502020104020203" pitchFamily="34" charset="-18"/>
              </a:rPr>
              <a:t>Szent </a:t>
            </a:r>
            <a:r>
              <a:rPr lang="hu-HU" sz="2400" spc="-20" dirty="0">
                <a:solidFill>
                  <a:srgbClr val="333333"/>
                </a:solidFill>
                <a:latin typeface="Gill Sans MT" panose="020B0502020104020203" pitchFamily="34" charset="-18"/>
              </a:rPr>
              <a:t>Mihály kápolna, Nemzeti Színház, Thurzó </a:t>
            </a:r>
            <a:r>
              <a:rPr lang="hu-HU" sz="2400" spc="-20" dirty="0" smtClean="0">
                <a:solidFill>
                  <a:srgbClr val="333333"/>
                </a:solidFill>
                <a:latin typeface="Gill Sans MT" panose="020B0502020104020203" pitchFamily="34" charset="-18"/>
              </a:rPr>
              <a:t>ház </a:t>
            </a:r>
          </a:p>
          <a:p>
            <a:r>
              <a:rPr lang="hu-HU" sz="2800" spc="-20" dirty="0" smtClean="0">
                <a:solidFill>
                  <a:srgbClr val="333333"/>
                </a:solidFill>
                <a:latin typeface="Gill Sans MT" panose="020B0502020104020203" pitchFamily="34" charset="-18"/>
              </a:rPr>
              <a:t>Rozsnyó </a:t>
            </a:r>
          </a:p>
          <a:p>
            <a:pPr lvl="1"/>
            <a:r>
              <a:rPr lang="hu-HU" sz="2400" spc="-20" dirty="0" smtClean="0">
                <a:solidFill>
                  <a:srgbClr val="333333"/>
                </a:solidFill>
                <a:latin typeface="Gill Sans MT" panose="020B0502020104020203" pitchFamily="34" charset="-18"/>
              </a:rPr>
              <a:t>Ferences </a:t>
            </a:r>
            <a:r>
              <a:rPr lang="hu-HU" sz="2400" spc="-20" dirty="0">
                <a:solidFill>
                  <a:srgbClr val="333333"/>
                </a:solidFill>
                <a:latin typeface="Gill Sans MT" panose="020B0502020104020203" pitchFamily="34" charset="-18"/>
              </a:rPr>
              <a:t>templom, Tűztorony, Városháza, </a:t>
            </a:r>
            <a:endParaRPr lang="hu-HU" sz="2400" spc="-20" dirty="0" smtClean="0">
              <a:solidFill>
                <a:srgbClr val="333333"/>
              </a:solidFill>
              <a:latin typeface="Gill Sans MT" panose="020B0502020104020203" pitchFamily="34" charset="-18"/>
            </a:endParaRPr>
          </a:p>
          <a:p>
            <a:pPr lvl="1"/>
            <a:r>
              <a:rPr lang="hu-HU" sz="2400" spc="-20" dirty="0" smtClean="0">
                <a:solidFill>
                  <a:srgbClr val="333333"/>
                </a:solidFill>
                <a:latin typeface="Gill Sans MT" panose="020B0502020104020203" pitchFamily="34" charset="-18"/>
              </a:rPr>
              <a:t>Kossuth </a:t>
            </a:r>
            <a:r>
              <a:rPr lang="hu-HU" sz="2400" spc="-20" dirty="0">
                <a:solidFill>
                  <a:srgbClr val="333333"/>
                </a:solidFill>
                <a:latin typeface="Gill Sans MT" panose="020B0502020104020203" pitchFamily="34" charset="-18"/>
              </a:rPr>
              <a:t>Lajos szobra, </a:t>
            </a:r>
            <a:r>
              <a:rPr lang="hu-HU" sz="2400" spc="-20" dirty="0" err="1">
                <a:solidFill>
                  <a:srgbClr val="333333"/>
                </a:solidFill>
                <a:latin typeface="Gill Sans MT" panose="020B0502020104020203" pitchFamily="34" charset="-18"/>
              </a:rPr>
              <a:t>Nehrer</a:t>
            </a:r>
            <a:r>
              <a:rPr lang="hu-HU" sz="2400" spc="-20" dirty="0">
                <a:solidFill>
                  <a:srgbClr val="333333"/>
                </a:solidFill>
                <a:latin typeface="Gill Sans MT" panose="020B0502020104020203" pitchFamily="34" charset="-18"/>
              </a:rPr>
              <a:t>-ház</a:t>
            </a:r>
            <a:r>
              <a:rPr lang="hu-HU" sz="2400" spc="-20" dirty="0" smtClean="0">
                <a:solidFill>
                  <a:srgbClr val="333333"/>
                </a:solidFill>
                <a:latin typeface="Gill Sans MT" panose="020B0502020104020203" pitchFamily="34" charset="-18"/>
              </a:rPr>
              <a:t>. </a:t>
            </a:r>
          </a:p>
          <a:p>
            <a:r>
              <a:rPr lang="hu-HU" sz="2800" spc="-20" dirty="0" smtClean="0">
                <a:solidFill>
                  <a:srgbClr val="333333"/>
                </a:solidFill>
                <a:latin typeface="Gill Sans MT" panose="020B0502020104020203" pitchFamily="34" charset="-18"/>
              </a:rPr>
              <a:t>Krasznahorka vára </a:t>
            </a:r>
          </a:p>
          <a:p>
            <a:r>
              <a:rPr lang="hu-HU" sz="2800" spc="-20" dirty="0" smtClean="0">
                <a:solidFill>
                  <a:srgbClr val="333333"/>
                </a:solidFill>
                <a:latin typeface="Gill Sans MT" panose="020B0502020104020203" pitchFamily="34" charset="-18"/>
              </a:rPr>
              <a:t>Rimaszombat </a:t>
            </a:r>
          </a:p>
          <a:p>
            <a:pPr lvl="1"/>
            <a:r>
              <a:rPr lang="hu-HU" sz="2400" spc="-20" dirty="0" smtClean="0">
                <a:solidFill>
                  <a:srgbClr val="333333"/>
                </a:solidFill>
                <a:latin typeface="Gill Sans MT" panose="020B0502020104020203" pitchFamily="34" charset="-18"/>
              </a:rPr>
              <a:t>belváros megtekintése</a:t>
            </a:r>
          </a:p>
          <a:p>
            <a:r>
              <a:rPr lang="hu-HU" sz="2800" spc="-20" dirty="0" smtClean="0">
                <a:solidFill>
                  <a:srgbClr val="333333"/>
                </a:solidFill>
                <a:latin typeface="Gill Sans MT" panose="020B0502020104020203" pitchFamily="34" charset="-18"/>
              </a:rPr>
              <a:t>Tiszaalpár</a:t>
            </a:r>
          </a:p>
          <a:p>
            <a:pPr lvl="1"/>
            <a:r>
              <a:rPr lang="hu-HU" sz="2400" spc="-20" dirty="0" smtClean="0">
                <a:solidFill>
                  <a:srgbClr val="333333"/>
                </a:solidFill>
                <a:latin typeface="Gill Sans MT" panose="020B0502020104020203" pitchFamily="34" charset="-18"/>
              </a:rPr>
              <a:t> </a:t>
            </a:r>
            <a:r>
              <a:rPr lang="hu-HU" sz="2400" spc="-20" dirty="0">
                <a:solidFill>
                  <a:srgbClr val="333333"/>
                </a:solidFill>
                <a:latin typeface="Gill Sans MT" panose="020B0502020104020203" pitchFamily="34" charset="-18"/>
              </a:rPr>
              <a:t>hazaindulunk, érkezés az esti órákban.</a:t>
            </a:r>
          </a:p>
        </p:txBody>
      </p:sp>
      <p:sp>
        <p:nvSpPr>
          <p:cNvPr id="4" name="Cím 1"/>
          <p:cNvSpPr>
            <a:spLocks noGrp="1"/>
          </p:cNvSpPr>
          <p:nvPr>
            <p:ph type="title"/>
          </p:nvPr>
        </p:nvSpPr>
        <p:spPr>
          <a:xfrm>
            <a:off x="1331640" y="260648"/>
            <a:ext cx="7498080" cy="888651"/>
          </a:xfrm>
        </p:spPr>
        <p:txBody>
          <a:bodyPr/>
          <a:lstStyle/>
          <a:p>
            <a:r>
              <a:rPr lang="hu-HU" dirty="0" smtClean="0"/>
              <a:t>Programterv  -  4. nap</a:t>
            </a:r>
            <a:endParaRPr lang="hu-HU" dirty="0"/>
          </a:p>
        </p:txBody>
      </p:sp>
    </p:spTree>
    <p:extLst>
      <p:ext uri="{BB962C8B-B14F-4D97-AF65-F5344CB8AC3E}">
        <p14:creationId xmlns:p14="http://schemas.microsoft.com/office/powerpoint/2010/main" val="189953814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Krasznahorka vára</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295" y="1268760"/>
            <a:ext cx="7166706" cy="5375029"/>
          </a:xfrm>
          <a:prstGeom prst="rect">
            <a:avLst/>
          </a:prstGeom>
        </p:spPr>
      </p:pic>
    </p:spTree>
    <p:extLst>
      <p:ext uri="{BB962C8B-B14F-4D97-AF65-F5344CB8AC3E}">
        <p14:creationId xmlns:p14="http://schemas.microsoft.com/office/powerpoint/2010/main" val="259919778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331640" y="260648"/>
            <a:ext cx="7498080" cy="888651"/>
          </a:xfrm>
        </p:spPr>
        <p:txBody>
          <a:bodyPr/>
          <a:lstStyle/>
          <a:p>
            <a:r>
              <a:rPr lang="hu-HU" dirty="0" smtClean="0"/>
              <a:t>Pályázati feltételek:</a:t>
            </a:r>
            <a:endParaRPr lang="hu-HU" dirty="0"/>
          </a:p>
        </p:txBody>
      </p:sp>
      <p:sp>
        <p:nvSpPr>
          <p:cNvPr id="5" name="Tartalom helye 4"/>
          <p:cNvSpPr>
            <a:spLocks noGrp="1"/>
          </p:cNvSpPr>
          <p:nvPr>
            <p:ph idx="1"/>
          </p:nvPr>
        </p:nvSpPr>
        <p:spPr>
          <a:xfrm>
            <a:off x="1435608" y="1447800"/>
            <a:ext cx="7498080" cy="5077544"/>
          </a:xfrm>
        </p:spPr>
        <p:txBody>
          <a:bodyPr>
            <a:normAutofit fontScale="85000" lnSpcReduction="10000"/>
          </a:bodyPr>
          <a:lstStyle/>
          <a:p>
            <a:pPr fontAlgn="t"/>
            <a:r>
              <a:rPr lang="hu-HU" dirty="0"/>
              <a:t>Külhoni magyar csoporttal közös program vállalása</a:t>
            </a:r>
          </a:p>
          <a:p>
            <a:pPr fontAlgn="t"/>
            <a:r>
              <a:rPr lang="hu-HU" dirty="0"/>
              <a:t>Témanap szervezése a nemzeti összetartozás témájában vagy a Nemzeti Összetartozás Napján</a:t>
            </a:r>
          </a:p>
          <a:p>
            <a:pPr fontAlgn="t"/>
            <a:r>
              <a:rPr lang="hu-HU" dirty="0"/>
              <a:t>A Bakancslistán, vagy a Rákóczi nyomában, vagy a Határtalanul! Barangoló digitális tartalomtárban szereplő helyszín meglátogatása</a:t>
            </a:r>
          </a:p>
          <a:p>
            <a:pPr fontAlgn="t"/>
            <a:r>
              <a:rPr lang="hu-HU" dirty="0" smtClean="0"/>
              <a:t>A </a:t>
            </a:r>
            <a:r>
              <a:rPr lang="hu-HU" dirty="0"/>
              <a:t>Határtalanul! Barangoló digitális tartalomtár használata az előkészítő órán</a:t>
            </a:r>
          </a:p>
          <a:p>
            <a:pPr fontAlgn="t"/>
            <a:r>
              <a:rPr lang="hu-HU" dirty="0" smtClean="0"/>
              <a:t>Helyi </a:t>
            </a:r>
            <a:r>
              <a:rPr lang="hu-HU" dirty="0"/>
              <a:t>termelő (mezőgazdaság, állattenyésztés) meglátogatása, vagy ismert helyi személy </a:t>
            </a:r>
            <a:r>
              <a:rPr lang="hu-HU" dirty="0" smtClean="0"/>
              <a:t>meglátogatása</a:t>
            </a:r>
            <a:endParaRPr lang="hu-HU" dirty="0"/>
          </a:p>
        </p:txBody>
      </p:sp>
    </p:spTree>
    <p:extLst>
      <p:ext uri="{BB962C8B-B14F-4D97-AF65-F5344CB8AC3E}">
        <p14:creationId xmlns:p14="http://schemas.microsoft.com/office/powerpoint/2010/main" val="81046684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a:extLst>
              <a:ext uri="{FF2B5EF4-FFF2-40B4-BE49-F238E27FC236}">
                <a16:creationId xmlns:a16="http://schemas.microsoft.com/office/drawing/2014/main" id="{22340C51-44A0-4498-8736-2EA925575FE1}"/>
              </a:ext>
            </a:extLst>
          </p:cNvPr>
          <p:cNvSpPr>
            <a:spLocks noGrp="1"/>
          </p:cNvSpPr>
          <p:nvPr>
            <p:ph idx="1"/>
          </p:nvPr>
        </p:nvSpPr>
        <p:spPr>
          <a:xfrm>
            <a:off x="1435608" y="1628800"/>
            <a:ext cx="7498080" cy="4619600"/>
          </a:xfrm>
        </p:spPr>
        <p:txBody>
          <a:bodyPr/>
          <a:lstStyle/>
          <a:p>
            <a:r>
              <a:rPr lang="hu-HU" spc="-20" dirty="0">
                <a:ea typeface="Lucida Sans Unicode" panose="020B0602030504020204" pitchFamily="34" charset="0"/>
              </a:rPr>
              <a:t>Rozsnyói</a:t>
            </a:r>
            <a:r>
              <a:rPr lang="hu-HU" spc="-25" dirty="0">
                <a:ea typeface="Lucida Sans Unicode" panose="020B0602030504020204" pitchFamily="34" charset="0"/>
              </a:rPr>
              <a:t> </a:t>
            </a:r>
            <a:r>
              <a:rPr lang="hu-HU" spc="-20" dirty="0">
                <a:ea typeface="Lucida Sans Unicode" panose="020B0602030504020204" pitchFamily="34" charset="0"/>
              </a:rPr>
              <a:t>Református</a:t>
            </a:r>
            <a:r>
              <a:rPr lang="hu-HU" spc="-25" dirty="0">
                <a:ea typeface="Lucida Sans Unicode" panose="020B0602030504020204" pitchFamily="34" charset="0"/>
              </a:rPr>
              <a:t> </a:t>
            </a:r>
            <a:r>
              <a:rPr lang="hu-HU" spc="-20" dirty="0" smtClean="0">
                <a:ea typeface="Lucida Sans Unicode" panose="020B0602030504020204" pitchFamily="34" charset="0"/>
              </a:rPr>
              <a:t>Alapiskola felkeresése</a:t>
            </a:r>
            <a:endParaRPr lang="hu-HU" spc="-20" dirty="0">
              <a:ea typeface="Lucida Sans Unicode" panose="020B0602030504020204" pitchFamily="34" charset="0"/>
            </a:endParaRPr>
          </a:p>
          <a:p>
            <a:pPr lvl="1"/>
            <a:r>
              <a:rPr lang="hu-HU" dirty="0"/>
              <a:t>A partneriskolával rövid találkozót szerveznénk, ahol a diákok megismerhetik egymást. </a:t>
            </a:r>
            <a:endParaRPr lang="hu-HU" dirty="0" smtClean="0"/>
          </a:p>
          <a:p>
            <a:pPr lvl="1"/>
            <a:r>
              <a:rPr lang="hu-HU" dirty="0" smtClean="0"/>
              <a:t>Ha </a:t>
            </a:r>
            <a:r>
              <a:rPr lang="hu-HU" dirty="0"/>
              <a:t>időnk engedi egy rövid vetélkedőt is tartanánk nekik.</a:t>
            </a:r>
          </a:p>
        </p:txBody>
      </p:sp>
      <p:sp>
        <p:nvSpPr>
          <p:cNvPr id="3" name="Cím 1"/>
          <p:cNvSpPr>
            <a:spLocks noGrp="1"/>
          </p:cNvSpPr>
          <p:nvPr>
            <p:ph type="title"/>
          </p:nvPr>
        </p:nvSpPr>
        <p:spPr>
          <a:xfrm>
            <a:off x="1331640" y="260648"/>
            <a:ext cx="7498080" cy="888651"/>
          </a:xfrm>
        </p:spPr>
        <p:txBody>
          <a:bodyPr/>
          <a:lstStyle/>
          <a:p>
            <a:r>
              <a:rPr lang="hu-HU" dirty="0" smtClean="0"/>
              <a:t>Közös program vállalás:</a:t>
            </a:r>
            <a:endParaRPr lang="hu-HU" dirty="0"/>
          </a:p>
        </p:txBody>
      </p:sp>
    </p:spTree>
    <p:extLst>
      <p:ext uri="{BB962C8B-B14F-4D97-AF65-F5344CB8AC3E}">
        <p14:creationId xmlns:p14="http://schemas.microsoft.com/office/powerpoint/2010/main" val="3661644207"/>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53769" y="1149299"/>
            <a:ext cx="7956376" cy="5577483"/>
          </a:xfrm>
        </p:spPr>
        <p:txBody>
          <a:bodyPr>
            <a:noAutofit/>
          </a:bodyPr>
          <a:lstStyle/>
          <a:p>
            <a:r>
              <a:rPr lang="hu-HU" sz="2400" dirty="0" smtClean="0"/>
              <a:t>Időpont:   </a:t>
            </a:r>
            <a:r>
              <a:rPr lang="hu-HU" sz="2000" dirty="0" smtClean="0"/>
              <a:t>június </a:t>
            </a:r>
            <a:r>
              <a:rPr lang="hu-HU" sz="2000" dirty="0"/>
              <a:t>4. a Nemzeti Összetartozás Napja </a:t>
            </a:r>
            <a:endParaRPr lang="hu-HU" sz="2000" dirty="0" smtClean="0"/>
          </a:p>
          <a:p>
            <a:r>
              <a:rPr lang="hu-HU" sz="2400" dirty="0" smtClean="0"/>
              <a:t>Program:</a:t>
            </a:r>
          </a:p>
          <a:p>
            <a:pPr lvl="1"/>
            <a:r>
              <a:rPr lang="hu-HU" sz="2000" dirty="0" smtClean="0"/>
              <a:t>1</a:t>
            </a:r>
            <a:r>
              <a:rPr lang="hu-HU" sz="2000" dirty="0"/>
              <a:t>. Egy közös történelmünkkel foglalkozó film megtekintése. </a:t>
            </a:r>
            <a:endParaRPr lang="hu-HU" sz="2000" dirty="0" smtClean="0"/>
          </a:p>
          <a:p>
            <a:pPr lvl="1"/>
            <a:r>
              <a:rPr lang="hu-HU" sz="2000" dirty="0" smtClean="0"/>
              <a:t>2</a:t>
            </a:r>
            <a:r>
              <a:rPr lang="hu-HU" sz="2000" dirty="0"/>
              <a:t>. Ki mit tud? Téma: a közös történelmünk, művészeti kincseink, természeti kincseink. </a:t>
            </a:r>
            <a:endParaRPr lang="hu-HU" sz="2000" dirty="0" smtClean="0"/>
          </a:p>
          <a:p>
            <a:pPr lvl="1"/>
            <a:r>
              <a:rPr lang="hu-HU" sz="2000" dirty="0" smtClean="0"/>
              <a:t>3</a:t>
            </a:r>
            <a:r>
              <a:rPr lang="hu-HU" sz="2000" dirty="0"/>
              <a:t>. Egy úti film megtekintése a határon túli magyar területekről.</a:t>
            </a:r>
          </a:p>
          <a:p>
            <a:r>
              <a:rPr lang="hu-HU" sz="2400" dirty="0"/>
              <a:t> Cél: </a:t>
            </a:r>
            <a:endParaRPr lang="hu-HU" sz="2400" dirty="0" smtClean="0"/>
          </a:p>
          <a:p>
            <a:pPr lvl="1"/>
            <a:r>
              <a:rPr lang="hu-HU" sz="2000" dirty="0" smtClean="0"/>
              <a:t>többet </a:t>
            </a:r>
            <a:r>
              <a:rPr lang="hu-HU" sz="2000" dirty="0"/>
              <a:t>tudjanak a gyerekek a közös történelmünkről, </a:t>
            </a:r>
            <a:endParaRPr lang="hu-HU" sz="2000" dirty="0" smtClean="0"/>
          </a:p>
          <a:p>
            <a:pPr lvl="1"/>
            <a:r>
              <a:rPr lang="hu-HU" sz="2000" dirty="0" smtClean="0"/>
              <a:t>felismerjék </a:t>
            </a:r>
            <a:r>
              <a:rPr lang="hu-HU" sz="2000" dirty="0"/>
              <a:t>művészeti kincseinket, </a:t>
            </a:r>
            <a:endParaRPr lang="hu-HU" sz="2000" dirty="0" smtClean="0"/>
          </a:p>
          <a:p>
            <a:pPr lvl="1"/>
            <a:r>
              <a:rPr lang="hu-HU" sz="2000" dirty="0" smtClean="0"/>
              <a:t>megismerjék </a:t>
            </a:r>
            <a:r>
              <a:rPr lang="hu-HU" sz="2000" dirty="0"/>
              <a:t>a határon túli tájakat. </a:t>
            </a:r>
            <a:endParaRPr lang="hu-HU" sz="2000" dirty="0" smtClean="0"/>
          </a:p>
          <a:p>
            <a:r>
              <a:rPr lang="hu-HU" sz="2400" dirty="0" smtClean="0"/>
              <a:t>Várható </a:t>
            </a:r>
            <a:r>
              <a:rPr lang="hu-HU" sz="2400" dirty="0"/>
              <a:t>eredmény: </a:t>
            </a:r>
            <a:endParaRPr lang="hu-HU" sz="2400" dirty="0" smtClean="0"/>
          </a:p>
          <a:p>
            <a:pPr lvl="1"/>
            <a:r>
              <a:rPr lang="hu-HU" sz="2000" dirty="0" smtClean="0"/>
              <a:t>jobban </a:t>
            </a:r>
            <a:r>
              <a:rPr lang="hu-HU" sz="2000" dirty="0"/>
              <a:t>megértsék mai, közös történelmünknek a problémáit. </a:t>
            </a:r>
            <a:endParaRPr lang="hu-HU" sz="2000" dirty="0" smtClean="0"/>
          </a:p>
          <a:p>
            <a:pPr lvl="1"/>
            <a:r>
              <a:rPr lang="hu-HU" sz="2000" dirty="0" smtClean="0"/>
              <a:t>Át </a:t>
            </a:r>
            <a:r>
              <a:rPr lang="hu-HU" sz="2000" dirty="0"/>
              <a:t>tudják érezni a határon túli magyarok életének gondjait</a:t>
            </a:r>
            <a:r>
              <a:rPr lang="hu-HU" sz="2000" dirty="0" smtClean="0"/>
              <a:t>.</a:t>
            </a:r>
            <a:endParaRPr lang="hu-HU" dirty="0"/>
          </a:p>
        </p:txBody>
      </p:sp>
      <p:sp>
        <p:nvSpPr>
          <p:cNvPr id="4" name="Cím 1"/>
          <p:cNvSpPr>
            <a:spLocks noGrp="1"/>
          </p:cNvSpPr>
          <p:nvPr>
            <p:ph type="title"/>
          </p:nvPr>
        </p:nvSpPr>
        <p:spPr>
          <a:xfrm>
            <a:off x="1331640" y="260649"/>
            <a:ext cx="7498080" cy="648072"/>
          </a:xfrm>
        </p:spPr>
        <p:txBody>
          <a:bodyPr>
            <a:normAutofit fontScale="90000"/>
          </a:bodyPr>
          <a:lstStyle/>
          <a:p>
            <a:r>
              <a:rPr lang="hu-HU" dirty="0" smtClean="0"/>
              <a:t>Témanap: </a:t>
            </a:r>
            <a:endParaRPr lang="hu-HU" dirty="0"/>
          </a:p>
        </p:txBody>
      </p:sp>
    </p:spTree>
    <p:extLst>
      <p:ext uri="{BB962C8B-B14F-4D97-AF65-F5344CB8AC3E}">
        <p14:creationId xmlns:p14="http://schemas.microsoft.com/office/powerpoint/2010/main" val="2356436506"/>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Egyéb programelemek</a:t>
            </a:r>
          </a:p>
        </p:txBody>
      </p:sp>
      <p:sp>
        <p:nvSpPr>
          <p:cNvPr id="3" name="Tartalom helye 2"/>
          <p:cNvSpPr>
            <a:spLocks noGrp="1"/>
          </p:cNvSpPr>
          <p:nvPr>
            <p:ph idx="1"/>
          </p:nvPr>
        </p:nvSpPr>
        <p:spPr/>
        <p:txBody>
          <a:bodyPr>
            <a:normAutofit lnSpcReduction="10000"/>
          </a:bodyPr>
          <a:lstStyle/>
          <a:p>
            <a:r>
              <a:rPr lang="hu-HU" dirty="0"/>
              <a:t>Előkészítő </a:t>
            </a:r>
            <a:r>
              <a:rPr lang="hu-HU" dirty="0" smtClean="0"/>
              <a:t>óra </a:t>
            </a:r>
            <a:r>
              <a:rPr lang="hu-HU" sz="2800" dirty="0" smtClean="0"/>
              <a:t>/utazás előtt</a:t>
            </a:r>
            <a:r>
              <a:rPr lang="hu-HU" dirty="0" smtClean="0"/>
              <a:t>: </a:t>
            </a:r>
          </a:p>
          <a:p>
            <a:pPr lvl="1"/>
            <a:r>
              <a:rPr lang="hu-HU" dirty="0" smtClean="0"/>
              <a:t>gyűjtőmunka</a:t>
            </a:r>
            <a:r>
              <a:rPr lang="hu-HU" dirty="0"/>
              <a:t>, plakátkészítés, kiselőadások. </a:t>
            </a:r>
          </a:p>
          <a:p>
            <a:r>
              <a:rPr lang="hu-HU" dirty="0"/>
              <a:t>Értékelő </a:t>
            </a:r>
            <a:r>
              <a:rPr lang="hu-HU" dirty="0" smtClean="0"/>
              <a:t>óra </a:t>
            </a:r>
            <a:r>
              <a:rPr lang="hu-HU" sz="2800" dirty="0" smtClean="0"/>
              <a:t>/utazás után</a:t>
            </a:r>
            <a:r>
              <a:rPr lang="hu-HU" dirty="0" smtClean="0"/>
              <a:t>: </a:t>
            </a:r>
          </a:p>
          <a:p>
            <a:pPr lvl="1"/>
            <a:r>
              <a:rPr lang="hu-HU" dirty="0" smtClean="0"/>
              <a:t>Tablók </a:t>
            </a:r>
            <a:r>
              <a:rPr lang="hu-HU" dirty="0"/>
              <a:t>a fotókból, videó, kiselőadások, egyéni beszámolók, </a:t>
            </a:r>
          </a:p>
          <a:p>
            <a:pPr lvl="1"/>
            <a:r>
              <a:rPr lang="hu-HU" dirty="0" smtClean="0"/>
              <a:t>cikk </a:t>
            </a:r>
            <a:r>
              <a:rPr lang="hu-HU" dirty="0"/>
              <a:t>a honlapra- újságba, szülői értekezlet</a:t>
            </a:r>
          </a:p>
          <a:p>
            <a:r>
              <a:rPr lang="hu-HU" dirty="0" smtClean="0"/>
              <a:t>Témanap</a:t>
            </a:r>
            <a:r>
              <a:rPr lang="hu-HU" dirty="0"/>
              <a:t> </a:t>
            </a:r>
            <a:r>
              <a:rPr lang="hu-HU" dirty="0" smtClean="0"/>
              <a:t>kiegészítése </a:t>
            </a:r>
          </a:p>
          <a:p>
            <a:pPr lvl="1"/>
            <a:r>
              <a:rPr lang="hu-HU" dirty="0" smtClean="0"/>
              <a:t>minden </a:t>
            </a:r>
            <a:r>
              <a:rPr lang="hu-HU" dirty="0"/>
              <a:t>tanórán a Kárpát- medencében élő magyarok történelmével, művészetével, kultúrájával foglalkozunk.</a:t>
            </a:r>
          </a:p>
          <a:p>
            <a:endParaRPr lang="hu-HU" dirty="0"/>
          </a:p>
          <a:p>
            <a:endParaRPr lang="hu-HU" dirty="0"/>
          </a:p>
        </p:txBody>
      </p:sp>
    </p:spTree>
    <p:extLst>
      <p:ext uri="{BB962C8B-B14F-4D97-AF65-F5344CB8AC3E}">
        <p14:creationId xmlns:p14="http://schemas.microsoft.com/office/powerpoint/2010/main" val="370795745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11616" y="229236"/>
            <a:ext cx="7498080" cy="1143000"/>
          </a:xfrm>
        </p:spPr>
        <p:txBody>
          <a:bodyPr>
            <a:normAutofit fontScale="90000"/>
          </a:bodyPr>
          <a:lstStyle/>
          <a:p>
            <a:r>
              <a:rPr lang="hu-HU" dirty="0"/>
              <a:t>Kiránduláshoz szükséges </a:t>
            </a:r>
            <a:r>
              <a:rPr lang="hu-HU" dirty="0" smtClean="0"/>
              <a:t>dolgok I.</a:t>
            </a:r>
            <a:endParaRPr lang="hu-HU" dirty="0"/>
          </a:p>
        </p:txBody>
      </p:sp>
      <p:sp>
        <p:nvSpPr>
          <p:cNvPr id="3" name="Tartalom helye 2"/>
          <p:cNvSpPr>
            <a:spLocks noGrp="1"/>
          </p:cNvSpPr>
          <p:nvPr>
            <p:ph idx="1"/>
          </p:nvPr>
        </p:nvSpPr>
        <p:spPr>
          <a:xfrm>
            <a:off x="1187624" y="1372236"/>
            <a:ext cx="7746064" cy="5297124"/>
          </a:xfrm>
        </p:spPr>
        <p:txBody>
          <a:bodyPr>
            <a:normAutofit/>
          </a:bodyPr>
          <a:lstStyle/>
          <a:p>
            <a:r>
              <a:rPr lang="hu-HU" b="1" dirty="0" smtClean="0"/>
              <a:t>Érvényes </a:t>
            </a:r>
            <a:r>
              <a:rPr lang="hu-HU" b="1" dirty="0"/>
              <a:t>személyi igazolvány, </a:t>
            </a:r>
            <a:endParaRPr lang="hu-HU" b="1" dirty="0" smtClean="0"/>
          </a:p>
          <a:p>
            <a:pPr lvl="1"/>
            <a:r>
              <a:rPr lang="hu-HU" dirty="0" smtClean="0"/>
              <a:t>Ami nem </a:t>
            </a:r>
            <a:r>
              <a:rPr lang="hu-HU" dirty="0"/>
              <a:t>fog lejárni augusztus végéig. </a:t>
            </a:r>
          </a:p>
          <a:p>
            <a:pPr lvl="1"/>
            <a:r>
              <a:rPr lang="hu-HU" dirty="0" smtClean="0"/>
              <a:t>Ellenőrizzük </a:t>
            </a:r>
            <a:r>
              <a:rPr lang="hu-HU" dirty="0"/>
              <a:t>február folyamán</a:t>
            </a:r>
            <a:r>
              <a:rPr lang="hu-HU" dirty="0" smtClean="0"/>
              <a:t>!</a:t>
            </a:r>
          </a:p>
          <a:p>
            <a:pPr marL="402336" lvl="1" indent="0">
              <a:buNone/>
            </a:pPr>
            <a:endParaRPr lang="hu-HU" dirty="0"/>
          </a:p>
          <a:p>
            <a:r>
              <a:rPr lang="hu-HU" b="1" dirty="0"/>
              <a:t>Európai Egészségbiztosítási Kártya- KÉK- kártya: </a:t>
            </a:r>
            <a:endParaRPr lang="hu-HU" b="1" dirty="0" smtClean="0"/>
          </a:p>
          <a:p>
            <a:pPr lvl="1"/>
            <a:r>
              <a:rPr lang="hu-HU" sz="2600" dirty="0"/>
              <a:t>a magyar egészségbiztosítás terhére vehetnek igénybe – orvosilag szükséges – egészségügyi szolgáltatásokat.</a:t>
            </a:r>
          </a:p>
          <a:p>
            <a:endParaRPr lang="hu-HU" sz="2000" b="1" dirty="0"/>
          </a:p>
        </p:txBody>
      </p:sp>
    </p:spTree>
    <p:extLst>
      <p:ext uri="{BB962C8B-B14F-4D97-AF65-F5344CB8AC3E}">
        <p14:creationId xmlns:p14="http://schemas.microsoft.com/office/powerpoint/2010/main" val="3458454299"/>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36086" y="1268760"/>
            <a:ext cx="7992888" cy="5587610"/>
          </a:xfrm>
        </p:spPr>
        <p:txBody>
          <a:bodyPr>
            <a:normAutofit/>
          </a:bodyPr>
          <a:lstStyle/>
          <a:p>
            <a:r>
              <a:rPr lang="hu-HU" sz="2400" dirty="0"/>
              <a:t>A Kártya </a:t>
            </a:r>
            <a:r>
              <a:rPr lang="hu-HU" sz="2400" b="1" dirty="0"/>
              <a:t>a kormányhivatalnál személyesen, vagy meghatalmazott útján - kiskorúak esetén a törvényes képviselő közreműködésével </a:t>
            </a:r>
            <a:r>
              <a:rPr lang="hu-HU" sz="2400" dirty="0"/>
              <a:t>- továbbá </a:t>
            </a:r>
            <a:r>
              <a:rPr lang="hu-HU" sz="2400" b="1" dirty="0"/>
              <a:t>postai úton, valamint ügyfélkapun keresztül írásban igényelhető.</a:t>
            </a:r>
            <a:r>
              <a:rPr lang="hu-HU" sz="2400" dirty="0"/>
              <a:t> Amennyiben az ügyfél írásban igényli a Kártyát, a kormányhivatal postán küldi meg azt a kérelmezőnek; a Kártya átvételét a kérelmező a tértivevényen aláírásával igazolja.</a:t>
            </a:r>
          </a:p>
          <a:p>
            <a:r>
              <a:rPr lang="hu-HU" sz="2400" dirty="0"/>
              <a:t>Az igényeléshez szükséges nyomtatvány: Igénylőlap Európai Egészségbiztosítási Kártyához. </a:t>
            </a:r>
          </a:p>
          <a:p>
            <a:r>
              <a:rPr lang="hu-HU" sz="2400" b="1" dirty="0"/>
              <a:t>A Kártya kiadásához szükséges igazolások: </a:t>
            </a:r>
            <a:r>
              <a:rPr lang="hu-HU" sz="2400" dirty="0"/>
              <a:t> Személyazonosságot igazoló okmány, (útlevél, személyigazolvány, – új személyi igazolvány esetén lakcímkártya is),    TAJ számot igazoló okmány,</a:t>
            </a:r>
          </a:p>
          <a:p>
            <a:endParaRPr lang="hu-HU" sz="2400" dirty="0"/>
          </a:p>
        </p:txBody>
      </p:sp>
      <p:sp>
        <p:nvSpPr>
          <p:cNvPr id="4" name="Cím 1"/>
          <p:cNvSpPr>
            <a:spLocks noGrp="1"/>
          </p:cNvSpPr>
          <p:nvPr>
            <p:ph type="title"/>
          </p:nvPr>
        </p:nvSpPr>
        <p:spPr>
          <a:xfrm>
            <a:off x="1259632" y="320257"/>
            <a:ext cx="7632848" cy="943534"/>
          </a:xfrm>
        </p:spPr>
        <p:txBody>
          <a:bodyPr>
            <a:normAutofit fontScale="90000"/>
          </a:bodyPr>
          <a:lstStyle/>
          <a:p>
            <a:r>
              <a:rPr lang="hu-HU" dirty="0"/>
              <a:t>Kiránduláshoz szükséges </a:t>
            </a:r>
            <a:r>
              <a:rPr lang="hu-HU" dirty="0" smtClean="0"/>
              <a:t>dolgok II.</a:t>
            </a:r>
            <a:endParaRPr lang="hu-HU" dirty="0"/>
          </a:p>
        </p:txBody>
      </p:sp>
    </p:spTree>
    <p:extLst>
      <p:ext uri="{BB962C8B-B14F-4D97-AF65-F5344CB8AC3E}">
        <p14:creationId xmlns:p14="http://schemas.microsoft.com/office/powerpoint/2010/main" val="10464235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608" y="1417638"/>
            <a:ext cx="4720568" cy="298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364474"/>
            <a:ext cx="3914800" cy="247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a:extLst>
              <a:ext uri="{FF2B5EF4-FFF2-40B4-BE49-F238E27FC236}">
                <a16:creationId xmlns:a16="http://schemas.microsoft.com/office/drawing/2014/main" id="{1DB59010-11BA-4F6E-8B64-E5DFCB34E962}"/>
              </a:ext>
            </a:extLst>
          </p:cNvPr>
          <p:cNvSpPr>
            <a:spLocks noGrp="1"/>
          </p:cNvSpPr>
          <p:nvPr>
            <p:ph type="title"/>
          </p:nvPr>
        </p:nvSpPr>
        <p:spPr>
          <a:xfrm>
            <a:off x="1435608" y="274638"/>
            <a:ext cx="7498080" cy="1143000"/>
          </a:xfrm>
        </p:spPr>
        <p:txBody>
          <a:bodyPr/>
          <a:lstStyle/>
          <a:p>
            <a:r>
              <a:rPr lang="hu-HU" dirty="0" smtClean="0"/>
              <a:t>KÉK kártya minta</a:t>
            </a:r>
            <a:endParaRPr lang="hu-HU" dirty="0"/>
          </a:p>
        </p:txBody>
      </p:sp>
    </p:spTree>
    <p:extLst>
      <p:ext uri="{BB962C8B-B14F-4D97-AF65-F5344CB8AC3E}">
        <p14:creationId xmlns:p14="http://schemas.microsoft.com/office/powerpoint/2010/main" val="3302500735"/>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89DAAD-646C-433B-8569-73F66CA981AD}"/>
              </a:ext>
            </a:extLst>
          </p:cNvPr>
          <p:cNvSpPr>
            <a:spLocks noGrp="1"/>
          </p:cNvSpPr>
          <p:nvPr>
            <p:ph type="title"/>
          </p:nvPr>
        </p:nvSpPr>
        <p:spPr/>
        <p:txBody>
          <a:bodyPr/>
          <a:lstStyle/>
          <a:p>
            <a:r>
              <a:rPr lang="hu-HU" dirty="0"/>
              <a:t>Szülői beleegyező nyilatkozat</a:t>
            </a:r>
          </a:p>
        </p:txBody>
      </p:sp>
      <p:sp>
        <p:nvSpPr>
          <p:cNvPr id="3" name="Tartalom helye 2">
            <a:extLst>
              <a:ext uri="{FF2B5EF4-FFF2-40B4-BE49-F238E27FC236}">
                <a16:creationId xmlns:a16="http://schemas.microsoft.com/office/drawing/2014/main" id="{1DA6ACE9-F2EC-48A3-86D6-189CC04B8A3C}"/>
              </a:ext>
            </a:extLst>
          </p:cNvPr>
          <p:cNvSpPr>
            <a:spLocks noGrp="1"/>
          </p:cNvSpPr>
          <p:nvPr>
            <p:ph idx="1"/>
          </p:nvPr>
        </p:nvSpPr>
        <p:spPr/>
        <p:txBody>
          <a:bodyPr/>
          <a:lstStyle/>
          <a:p>
            <a:r>
              <a:rPr lang="hu-HU" dirty="0" smtClean="0"/>
              <a:t>Februárban </a:t>
            </a:r>
            <a:r>
              <a:rPr lang="hu-HU" dirty="0"/>
              <a:t>és júniusban töltünk ki ilyen nyilatkozatot. Mindkét szülőnek alá kell írnia, megosztott felügyeletnél is. </a:t>
            </a:r>
            <a:endParaRPr lang="hu-HU" dirty="0" smtClean="0"/>
          </a:p>
          <a:p>
            <a:pPr marL="82296" indent="0">
              <a:buNone/>
            </a:pPr>
            <a:endParaRPr lang="hu-HU" dirty="0"/>
          </a:p>
          <a:p>
            <a:r>
              <a:rPr lang="hu-HU" dirty="0"/>
              <a:t>Indulás előtt egy egészségügyi nyilatkozatot kell </a:t>
            </a:r>
            <a:r>
              <a:rPr lang="hu-HU" dirty="0" smtClean="0"/>
              <a:t>kitölteni</a:t>
            </a:r>
          </a:p>
          <a:p>
            <a:pPr marL="82296" indent="0">
              <a:buNone/>
            </a:pPr>
            <a:endParaRPr lang="hu-HU" dirty="0"/>
          </a:p>
          <a:p>
            <a:r>
              <a:rPr lang="hu-HU" dirty="0"/>
              <a:t>Gyámi nyilatkozat, </a:t>
            </a:r>
            <a:r>
              <a:rPr lang="hu-HU" dirty="0" smtClean="0"/>
              <a:t>engedély, stb.</a:t>
            </a:r>
            <a:endParaRPr lang="hu-HU" dirty="0"/>
          </a:p>
        </p:txBody>
      </p:sp>
    </p:spTree>
    <p:extLst>
      <p:ext uri="{BB962C8B-B14F-4D97-AF65-F5344CB8AC3E}">
        <p14:creationId xmlns:p14="http://schemas.microsoft.com/office/powerpoint/2010/main" val="2353501346"/>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742980"/>
            <a:ext cx="8183880" cy="1051560"/>
          </a:xfrm>
        </p:spPr>
        <p:txBody>
          <a:bodyPr/>
          <a:lstStyle/>
          <a:p>
            <a:pPr algn="ctr"/>
            <a:r>
              <a:rPr lang="hu-HU" dirty="0">
                <a:latin typeface="Algerian" pitchFamily="82" charset="0"/>
              </a:rPr>
              <a:t>Cél</a:t>
            </a:r>
          </a:p>
        </p:txBody>
      </p:sp>
      <p:sp>
        <p:nvSpPr>
          <p:cNvPr id="3" name="Tartalom helye 2"/>
          <p:cNvSpPr>
            <a:spLocks noGrp="1"/>
          </p:cNvSpPr>
          <p:nvPr>
            <p:ph idx="1"/>
          </p:nvPr>
        </p:nvSpPr>
        <p:spPr>
          <a:xfrm>
            <a:off x="1403648" y="2708920"/>
            <a:ext cx="6840760" cy="3240360"/>
          </a:xfrm>
        </p:spPr>
        <p:txBody>
          <a:bodyPr>
            <a:normAutofit fontScale="85000" lnSpcReduction="10000"/>
          </a:bodyPr>
          <a:lstStyle/>
          <a:p>
            <a:r>
              <a:rPr lang="hu-HU" dirty="0">
                <a:latin typeface="Times New Roman" pitchFamily="18" charset="0"/>
                <a:cs typeface="Times New Roman" pitchFamily="18" charset="0"/>
              </a:rPr>
              <a:t>Nemzettudat formálása</a:t>
            </a:r>
          </a:p>
          <a:p>
            <a:r>
              <a:rPr lang="hu-HU" dirty="0">
                <a:latin typeface="Times New Roman" pitchFamily="18" charset="0"/>
                <a:cs typeface="Times New Roman" pitchFamily="18" charset="0"/>
              </a:rPr>
              <a:t>Magyarság összetartozás- érzésének erősítése</a:t>
            </a:r>
          </a:p>
          <a:p>
            <a:r>
              <a:rPr lang="hu-HU" dirty="0">
                <a:latin typeface="Times New Roman" pitchFamily="18" charset="0"/>
                <a:cs typeface="Times New Roman" pitchFamily="18" charset="0"/>
              </a:rPr>
              <a:t>Határon túl élő magyarság életének megismerése</a:t>
            </a:r>
          </a:p>
          <a:p>
            <a:r>
              <a:rPr lang="hu-HU" dirty="0">
                <a:latin typeface="Times New Roman" pitchFamily="18" charset="0"/>
                <a:cs typeface="Times New Roman" pitchFamily="18" charset="0"/>
              </a:rPr>
              <a:t>Élményszerzés</a:t>
            </a:r>
          </a:p>
          <a:p>
            <a:r>
              <a:rPr lang="hu-HU" dirty="0">
                <a:latin typeface="Times New Roman" pitchFamily="18" charset="0"/>
                <a:cs typeface="Times New Roman" pitchFamily="18" charset="0"/>
              </a:rPr>
              <a:t>A tapasztalatok beépítése a tanulási folyamatba</a:t>
            </a:r>
          </a:p>
          <a:p>
            <a:endParaRPr lang="hu-HU" dirty="0"/>
          </a:p>
        </p:txBody>
      </p:sp>
      <p:pic>
        <p:nvPicPr>
          <p:cNvPr id="5" name="Kép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14710"/>
            <a:ext cx="2263140" cy="1308100"/>
          </a:xfrm>
          <a:prstGeom prst="rect">
            <a:avLst/>
          </a:prstGeom>
          <a:noFill/>
          <a:ln>
            <a:noFill/>
          </a:ln>
        </p:spPr>
      </p:pic>
    </p:spTree>
    <p:extLst>
      <p:ext uri="{BB962C8B-B14F-4D97-AF65-F5344CB8AC3E}">
        <p14:creationId xmlns:p14="http://schemas.microsoft.com/office/powerpoint/2010/main" val="1846894376"/>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03648" y="332656"/>
            <a:ext cx="7200800" cy="778098"/>
          </a:xfrm>
        </p:spPr>
        <p:txBody>
          <a:bodyPr/>
          <a:lstStyle/>
          <a:p>
            <a:pPr algn="ctr"/>
            <a:r>
              <a:rPr lang="hu-HU" dirty="0"/>
              <a:t>Fontos információk</a:t>
            </a:r>
          </a:p>
        </p:txBody>
      </p:sp>
      <p:sp>
        <p:nvSpPr>
          <p:cNvPr id="3" name="Tartalom helye 2"/>
          <p:cNvSpPr>
            <a:spLocks noGrp="1"/>
          </p:cNvSpPr>
          <p:nvPr>
            <p:ph idx="1"/>
          </p:nvPr>
        </p:nvSpPr>
        <p:spPr>
          <a:xfrm>
            <a:off x="1075454" y="1169369"/>
            <a:ext cx="8068546" cy="5688631"/>
          </a:xfrm>
        </p:spPr>
        <p:txBody>
          <a:bodyPr>
            <a:normAutofit lnSpcReduction="10000"/>
          </a:bodyPr>
          <a:lstStyle/>
          <a:p>
            <a:r>
              <a:rPr lang="hu-HU" dirty="0"/>
              <a:t>Pénzváltás /Euro/</a:t>
            </a:r>
          </a:p>
          <a:p>
            <a:r>
              <a:rPr lang="hu-HU" dirty="0"/>
              <a:t>Ajándékok- </a:t>
            </a:r>
            <a:endParaRPr lang="hu-HU" dirty="0" smtClean="0"/>
          </a:p>
          <a:p>
            <a:pPr lvl="1"/>
            <a:r>
              <a:rPr lang="hu-HU" dirty="0" err="1" smtClean="0"/>
              <a:t>szúróeszközöket</a:t>
            </a:r>
            <a:r>
              <a:rPr lang="hu-HU" dirty="0"/>
              <a:t>, alkoholt stb. nem engedünk vásárolni.</a:t>
            </a:r>
          </a:p>
          <a:p>
            <a:r>
              <a:rPr lang="hu-HU" dirty="0"/>
              <a:t>Mindenki a saját értékeiért felel. </a:t>
            </a:r>
          </a:p>
          <a:p>
            <a:r>
              <a:rPr lang="hu-HU" dirty="0"/>
              <a:t>Az iskolai Házirend, a buszos cég és a szállás házirendje érvényes a kirándulás ideje alatt.</a:t>
            </a:r>
          </a:p>
          <a:p>
            <a:r>
              <a:rPr lang="hu-HU" dirty="0" smtClean="0"/>
              <a:t>Tanulmányi </a:t>
            </a:r>
            <a:r>
              <a:rPr lang="hu-HU" dirty="0"/>
              <a:t>kirándulás = Jutalom</a:t>
            </a:r>
          </a:p>
          <a:p>
            <a:r>
              <a:rPr lang="hu-HU" dirty="0" smtClean="0"/>
              <a:t>Gyógyszerek</a:t>
            </a:r>
            <a:r>
              <a:rPr lang="hu-HU" dirty="0"/>
              <a:t>: </a:t>
            </a:r>
            <a:endParaRPr lang="hu-HU" dirty="0" smtClean="0"/>
          </a:p>
          <a:p>
            <a:pPr lvl="1"/>
            <a:r>
              <a:rPr lang="hu-HU" dirty="0"/>
              <a:t>S</a:t>
            </a:r>
            <a:r>
              <a:rPr lang="hu-HU" dirty="0" smtClean="0"/>
              <a:t>zülő </a:t>
            </a:r>
            <a:r>
              <a:rPr lang="hu-HU" dirty="0"/>
              <a:t>szerzi be és küldi el gyermekével, </a:t>
            </a:r>
            <a:endParaRPr lang="hu-HU" dirty="0" smtClean="0"/>
          </a:p>
          <a:p>
            <a:pPr lvl="1"/>
            <a:r>
              <a:rPr lang="hu-HU" dirty="0" smtClean="0"/>
              <a:t>A kísérők felügyelik és vigyáznak rá! </a:t>
            </a:r>
            <a:endParaRPr lang="hu-HU" dirty="0"/>
          </a:p>
          <a:p>
            <a:pPr marL="0" indent="0">
              <a:buNone/>
            </a:pPr>
            <a:endParaRPr lang="hu-HU" dirty="0"/>
          </a:p>
        </p:txBody>
      </p:sp>
    </p:spTree>
    <p:extLst>
      <p:ext uri="{BB962C8B-B14F-4D97-AF65-F5344CB8AC3E}">
        <p14:creationId xmlns:p14="http://schemas.microsoft.com/office/powerpoint/2010/main" val="234632676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8D15342-51C4-485B-902E-13466186C015}"/>
              </a:ext>
            </a:extLst>
          </p:cNvPr>
          <p:cNvSpPr>
            <a:spLocks noGrp="1"/>
          </p:cNvSpPr>
          <p:nvPr>
            <p:ph type="title"/>
          </p:nvPr>
        </p:nvSpPr>
        <p:spPr/>
        <p:txBody>
          <a:bodyPr>
            <a:normAutofit fontScale="90000"/>
          </a:bodyPr>
          <a:lstStyle/>
          <a:p>
            <a:r>
              <a:rPr lang="hu-HU" i="1" dirty="0"/>
              <a:t>Az egyes úticélok</a:t>
            </a:r>
            <a:r>
              <a:rPr lang="hu-HU" dirty="0"/>
              <a:t/>
            </a:r>
            <a:br>
              <a:rPr lang="hu-HU" dirty="0"/>
            </a:br>
            <a:endParaRPr lang="hu-HU" dirty="0"/>
          </a:p>
        </p:txBody>
      </p:sp>
      <p:sp>
        <p:nvSpPr>
          <p:cNvPr id="3" name="Tartalom helye 2">
            <a:extLst>
              <a:ext uri="{FF2B5EF4-FFF2-40B4-BE49-F238E27FC236}">
                <a16:creationId xmlns:a16="http://schemas.microsoft.com/office/drawing/2014/main" id="{C3C34BF9-72C7-4215-BC0B-DA54721C2EA1}"/>
              </a:ext>
            </a:extLst>
          </p:cNvPr>
          <p:cNvSpPr>
            <a:spLocks noGrp="1"/>
          </p:cNvSpPr>
          <p:nvPr>
            <p:ph idx="1"/>
          </p:nvPr>
        </p:nvSpPr>
        <p:spPr/>
        <p:txBody>
          <a:bodyPr/>
          <a:lstStyle/>
          <a:p>
            <a:r>
              <a:rPr lang="hu-HU" dirty="0" smtClean="0"/>
              <a:t>Besztercebánya</a:t>
            </a:r>
            <a:r>
              <a:rPr lang="hu-HU" dirty="0"/>
              <a:t>, Kassa, Késmárk, Krasznahorka vára, Lőcse, Selmecbánya,</a:t>
            </a:r>
          </a:p>
          <a:p>
            <a:r>
              <a:rPr lang="hu-HU" dirty="0"/>
              <a:t>Helyi termelővel való találkozás</a:t>
            </a:r>
          </a:p>
          <a:p>
            <a:r>
              <a:rPr lang="hu-HU" dirty="0"/>
              <a:t>Tánczos </a:t>
            </a:r>
            <a:r>
              <a:rPr lang="hu-HU" dirty="0" err="1"/>
              <a:t>Adrieannával</a:t>
            </a:r>
            <a:r>
              <a:rPr lang="hu-HU" dirty="0"/>
              <a:t> Rimaszombat környékén, aki a zöldségtermesztés nehézségeibe és örömeibe vezetne be </a:t>
            </a:r>
            <a:r>
              <a:rPr lang="hu-HU" dirty="0" smtClean="0"/>
              <a:t>minket, vagy </a:t>
            </a:r>
            <a:r>
              <a:rPr lang="hu-HU" dirty="0"/>
              <a:t>egyéb hasonló program</a:t>
            </a:r>
            <a:r>
              <a:rPr lang="hu-HU" dirty="0" smtClean="0"/>
              <a:t>.</a:t>
            </a:r>
            <a:endParaRPr lang="hu-HU" dirty="0"/>
          </a:p>
        </p:txBody>
      </p:sp>
    </p:spTree>
    <p:extLst>
      <p:ext uri="{BB962C8B-B14F-4D97-AF65-F5344CB8AC3E}">
        <p14:creationId xmlns:p14="http://schemas.microsoft.com/office/powerpoint/2010/main" val="1277434495"/>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35608" y="274638"/>
            <a:ext cx="7498080" cy="778098"/>
          </a:xfrm>
        </p:spPr>
        <p:txBody>
          <a:bodyPr/>
          <a:lstStyle/>
          <a:p>
            <a:r>
              <a:rPr lang="hu-HU" dirty="0" smtClean="0"/>
              <a:t>Időpont, költségek, résztvevők</a:t>
            </a:r>
            <a:endParaRPr lang="hu-HU" dirty="0"/>
          </a:p>
        </p:txBody>
      </p:sp>
      <p:sp>
        <p:nvSpPr>
          <p:cNvPr id="3" name="Tartalom helye 2"/>
          <p:cNvSpPr>
            <a:spLocks noGrp="1"/>
          </p:cNvSpPr>
          <p:nvPr>
            <p:ph idx="1"/>
          </p:nvPr>
        </p:nvSpPr>
        <p:spPr>
          <a:xfrm>
            <a:off x="1435608" y="1268760"/>
            <a:ext cx="7498080" cy="5415110"/>
          </a:xfrm>
        </p:spPr>
        <p:txBody>
          <a:bodyPr>
            <a:normAutofit fontScale="92500" lnSpcReduction="20000"/>
          </a:bodyPr>
          <a:lstStyle/>
          <a:p>
            <a:r>
              <a:rPr lang="hu-HU" sz="3500" dirty="0"/>
              <a:t>2025. június </a:t>
            </a:r>
            <a:r>
              <a:rPr lang="hu-HU" sz="3500" dirty="0" smtClean="0"/>
              <a:t>10 - 2025</a:t>
            </a:r>
            <a:r>
              <a:rPr lang="hu-HU" sz="3500" dirty="0"/>
              <a:t>. június 13. </a:t>
            </a:r>
          </a:p>
          <a:p>
            <a:pPr lvl="1"/>
            <a:r>
              <a:rPr lang="hu-HU" dirty="0"/>
              <a:t>4 nap 3 éjszaka </a:t>
            </a:r>
          </a:p>
          <a:p>
            <a:r>
              <a:rPr lang="hu-HU" sz="3500" dirty="0"/>
              <a:t>Költségek: </a:t>
            </a:r>
          </a:p>
          <a:p>
            <a:r>
              <a:rPr lang="hu-HU" sz="3300" dirty="0"/>
              <a:t>Elnyert </a:t>
            </a:r>
            <a:r>
              <a:rPr lang="hu-HU" sz="3300" dirty="0" smtClean="0"/>
              <a:t>támogatás összesen: </a:t>
            </a:r>
            <a:r>
              <a:rPr lang="hu-HU" b="1" dirty="0" smtClean="0"/>
              <a:t>4 </a:t>
            </a:r>
            <a:r>
              <a:rPr lang="hu-HU" b="1" dirty="0"/>
              <a:t>945164 </a:t>
            </a:r>
            <a:r>
              <a:rPr lang="hu-HU" b="1" dirty="0" smtClean="0"/>
              <a:t>Ft</a:t>
            </a:r>
          </a:p>
          <a:p>
            <a:r>
              <a:rPr lang="hu-HU" dirty="0" smtClean="0"/>
              <a:t>Kiadások </a:t>
            </a:r>
            <a:r>
              <a:rPr lang="hu-HU" dirty="0" smtClean="0"/>
              <a:t>részletezve: </a:t>
            </a:r>
          </a:p>
          <a:p>
            <a:pPr marL="1256983" lvl="1">
              <a:buFont typeface="Wingdings" pitchFamily="2" charset="2"/>
              <a:buChar char="Ø"/>
            </a:pPr>
            <a:r>
              <a:rPr lang="hu-HU" dirty="0" smtClean="0"/>
              <a:t>utazási </a:t>
            </a:r>
            <a:r>
              <a:rPr lang="hu-HU" dirty="0"/>
              <a:t>költség, </a:t>
            </a:r>
            <a:endParaRPr lang="hu-HU" dirty="0" smtClean="0"/>
          </a:p>
          <a:p>
            <a:pPr marL="1256983" lvl="1">
              <a:buFont typeface="Wingdings" pitchFamily="2" charset="2"/>
              <a:buChar char="Ø"/>
            </a:pPr>
            <a:r>
              <a:rPr lang="hu-HU" dirty="0" smtClean="0"/>
              <a:t>biztosítás,</a:t>
            </a:r>
            <a:endParaRPr lang="hu-HU" dirty="0"/>
          </a:p>
          <a:p>
            <a:pPr marL="1256983" lvl="1">
              <a:buFont typeface="Wingdings" pitchFamily="2" charset="2"/>
              <a:buChar char="Ø"/>
            </a:pPr>
            <a:r>
              <a:rPr lang="hu-HU" dirty="0" smtClean="0"/>
              <a:t>szállásköltség</a:t>
            </a:r>
            <a:r>
              <a:rPr lang="hu-HU" dirty="0"/>
              <a:t>, </a:t>
            </a:r>
            <a:endParaRPr lang="hu-HU" dirty="0" smtClean="0"/>
          </a:p>
          <a:p>
            <a:pPr marL="1256983" lvl="1">
              <a:buFont typeface="Wingdings" pitchFamily="2" charset="2"/>
              <a:buChar char="Ø"/>
            </a:pPr>
            <a:r>
              <a:rPr lang="hu-HU" dirty="0" smtClean="0"/>
              <a:t>étkezés</a:t>
            </a:r>
            <a:r>
              <a:rPr lang="hu-HU" dirty="0"/>
              <a:t>, </a:t>
            </a:r>
            <a:endParaRPr lang="hu-HU" dirty="0" smtClean="0"/>
          </a:p>
          <a:p>
            <a:pPr marL="1256983" lvl="1">
              <a:buFont typeface="Wingdings" pitchFamily="2" charset="2"/>
              <a:buChar char="Ø"/>
            </a:pPr>
            <a:r>
              <a:rPr lang="hu-HU" dirty="0" smtClean="0"/>
              <a:t>programbelépők</a:t>
            </a:r>
            <a:r>
              <a:rPr lang="hu-HU" dirty="0"/>
              <a:t>, </a:t>
            </a:r>
            <a:endParaRPr lang="hu-HU" dirty="0" smtClean="0"/>
          </a:p>
          <a:p>
            <a:pPr marL="1256983" lvl="1">
              <a:buFont typeface="Wingdings" pitchFamily="2" charset="2"/>
              <a:buChar char="Ø"/>
            </a:pPr>
            <a:r>
              <a:rPr lang="hu-HU" dirty="0"/>
              <a:t>i</a:t>
            </a:r>
            <a:r>
              <a:rPr lang="hu-HU" dirty="0" smtClean="0"/>
              <a:t>degenvezetés</a:t>
            </a:r>
          </a:p>
          <a:p>
            <a:pPr marL="457200" indent="-457200"/>
            <a:r>
              <a:rPr lang="hu-HU" sz="3300" dirty="0" smtClean="0"/>
              <a:t>Résztvevők </a:t>
            </a:r>
            <a:r>
              <a:rPr lang="hu-HU" sz="3300" dirty="0"/>
              <a:t>száma: 31 tanuló, 4 </a:t>
            </a:r>
            <a:r>
              <a:rPr lang="hu-HU" sz="3300" dirty="0" smtClean="0"/>
              <a:t>pedagógus</a:t>
            </a:r>
          </a:p>
        </p:txBody>
      </p:sp>
    </p:spTree>
    <p:extLst>
      <p:ext uri="{BB962C8B-B14F-4D97-AF65-F5344CB8AC3E}">
        <p14:creationId xmlns:p14="http://schemas.microsoft.com/office/powerpoint/2010/main" val="264228947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03648" y="280341"/>
            <a:ext cx="7498080" cy="940966"/>
          </a:xfrm>
        </p:spPr>
        <p:txBody>
          <a:bodyPr/>
          <a:lstStyle/>
          <a:p>
            <a:r>
              <a:rPr lang="hu-HU" dirty="0" smtClean="0"/>
              <a:t>Programterv  -  1. nap</a:t>
            </a:r>
            <a:endParaRPr lang="hu-HU" dirty="0"/>
          </a:p>
        </p:txBody>
      </p:sp>
      <p:sp>
        <p:nvSpPr>
          <p:cNvPr id="3" name="Tartalom helye 2"/>
          <p:cNvSpPr>
            <a:spLocks noGrp="1"/>
          </p:cNvSpPr>
          <p:nvPr>
            <p:ph idx="1"/>
          </p:nvPr>
        </p:nvSpPr>
        <p:spPr>
          <a:xfrm>
            <a:off x="1043608" y="1340768"/>
            <a:ext cx="7954649" cy="5328592"/>
          </a:xfrm>
        </p:spPr>
        <p:txBody>
          <a:bodyPr>
            <a:normAutofit lnSpcReduction="10000"/>
          </a:bodyPr>
          <a:lstStyle/>
          <a:p>
            <a:r>
              <a:rPr lang="hu-HU" dirty="0" smtClean="0"/>
              <a:t>Selmecbánya </a:t>
            </a:r>
          </a:p>
          <a:p>
            <a:pPr lvl="1"/>
            <a:r>
              <a:rPr lang="hu-HU" dirty="0" smtClean="0"/>
              <a:t>Szentháromság </a:t>
            </a:r>
            <a:r>
              <a:rPr lang="hu-HU" dirty="0"/>
              <a:t>tér, városháza, evangélikus líceum, Leányvár kastély. </a:t>
            </a:r>
            <a:endParaRPr lang="hu-HU" dirty="0" smtClean="0"/>
          </a:p>
          <a:p>
            <a:r>
              <a:rPr lang="hu-HU" dirty="0" smtClean="0"/>
              <a:t>Besztercebánya </a:t>
            </a:r>
          </a:p>
          <a:p>
            <a:pPr lvl="1"/>
            <a:r>
              <a:rPr lang="hu-HU" dirty="0" smtClean="0"/>
              <a:t>Városnéző séta.</a:t>
            </a:r>
          </a:p>
          <a:p>
            <a:pPr lvl="1"/>
            <a:r>
              <a:rPr lang="hu-HU" dirty="0" smtClean="0"/>
              <a:t>A </a:t>
            </a:r>
            <a:r>
              <a:rPr lang="hu-HU" dirty="0"/>
              <a:t>Garam folyó mentén fekvő </a:t>
            </a:r>
            <a:r>
              <a:rPr lang="hu-HU" dirty="0" smtClean="0"/>
              <a:t>településen: </a:t>
            </a:r>
            <a:r>
              <a:rPr lang="hu-HU" dirty="0"/>
              <a:t>várnegyed, vártemplom, </a:t>
            </a:r>
            <a:endParaRPr lang="hu-HU" dirty="0" smtClean="0"/>
          </a:p>
          <a:p>
            <a:pPr lvl="1"/>
            <a:r>
              <a:rPr lang="hu-HU" dirty="0" smtClean="0"/>
              <a:t>Thurzó-ház</a:t>
            </a:r>
            <a:r>
              <a:rPr lang="hu-HU" dirty="0"/>
              <a:t>, </a:t>
            </a:r>
            <a:r>
              <a:rPr lang="hu-HU" dirty="0" err="1"/>
              <a:t>Beniczky</a:t>
            </a:r>
            <a:r>
              <a:rPr lang="hu-HU" dirty="0"/>
              <a:t>-ház, </a:t>
            </a:r>
            <a:r>
              <a:rPr lang="hu-HU" dirty="0" smtClean="0"/>
              <a:t>Mátyás-ház.</a:t>
            </a:r>
          </a:p>
          <a:p>
            <a:pPr>
              <a:lnSpc>
                <a:spcPct val="110000"/>
              </a:lnSpc>
            </a:pPr>
            <a:r>
              <a:rPr lang="hu-HU" dirty="0"/>
              <a:t>Dobsinai </a:t>
            </a:r>
            <a:r>
              <a:rPr lang="hu-HU" dirty="0" smtClean="0"/>
              <a:t>jégbarlang</a:t>
            </a:r>
            <a:endParaRPr lang="hu-HU" dirty="0"/>
          </a:p>
          <a:p>
            <a:r>
              <a:rPr lang="hu-HU" dirty="0" smtClean="0"/>
              <a:t>Szepespatak /</a:t>
            </a:r>
            <a:r>
              <a:rPr lang="hu-HU" sz="2800" dirty="0" smtClean="0"/>
              <a:t>Szálláshely/ </a:t>
            </a:r>
          </a:p>
          <a:p>
            <a:pPr lvl="1"/>
            <a:r>
              <a:rPr lang="hu-HU" sz="2400" dirty="0" smtClean="0"/>
              <a:t>Minden este vacsora,  másnap reggeli elfogyasztása.</a:t>
            </a:r>
            <a:endParaRPr lang="hu-HU" sz="2400" dirty="0"/>
          </a:p>
        </p:txBody>
      </p:sp>
    </p:spTree>
    <p:extLst>
      <p:ext uri="{BB962C8B-B14F-4D97-AF65-F5344CB8AC3E}">
        <p14:creationId xmlns:p14="http://schemas.microsoft.com/office/powerpoint/2010/main" val="1129197071"/>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Besztercebánya főtér</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2" y="1729248"/>
            <a:ext cx="7073347" cy="4076016"/>
          </a:xfrm>
          <a:prstGeom prst="rect">
            <a:avLst/>
          </a:prstGeom>
        </p:spPr>
      </p:pic>
    </p:spTree>
    <p:extLst>
      <p:ext uri="{BB962C8B-B14F-4D97-AF65-F5344CB8AC3E}">
        <p14:creationId xmlns:p14="http://schemas.microsoft.com/office/powerpoint/2010/main" val="254378524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73946" y="1077291"/>
            <a:ext cx="7614701" cy="5555704"/>
          </a:xfrm>
        </p:spPr>
        <p:txBody>
          <a:bodyPr>
            <a:normAutofit fontScale="92500" lnSpcReduction="10000"/>
          </a:bodyPr>
          <a:lstStyle/>
          <a:p>
            <a:r>
              <a:rPr lang="hu-HU" dirty="0" smtClean="0"/>
              <a:t>Poprád </a:t>
            </a:r>
          </a:p>
          <a:p>
            <a:pPr lvl="1"/>
            <a:r>
              <a:rPr lang="hu-HU" dirty="0" smtClean="0"/>
              <a:t>Tátra Múzeum: </a:t>
            </a:r>
            <a:r>
              <a:rPr lang="hu-HU" dirty="0"/>
              <a:t>természetrajzi és néprajzi </a:t>
            </a:r>
            <a:r>
              <a:rPr lang="hu-HU" dirty="0" smtClean="0"/>
              <a:t>gyűjtemény </a:t>
            </a:r>
          </a:p>
          <a:p>
            <a:r>
              <a:rPr lang="hu-HU" dirty="0" smtClean="0"/>
              <a:t>Késmárk</a:t>
            </a:r>
          </a:p>
          <a:p>
            <a:pPr lvl="1"/>
            <a:r>
              <a:rPr lang="hu-HU" dirty="0" smtClean="0"/>
              <a:t>városnézés és a késmárki vár </a:t>
            </a:r>
          </a:p>
          <a:p>
            <a:r>
              <a:rPr lang="hu-HU" dirty="0" err="1" smtClean="0"/>
              <a:t>Ólubló</a:t>
            </a:r>
            <a:endParaRPr lang="hu-HU" dirty="0" smtClean="0"/>
          </a:p>
          <a:p>
            <a:pPr lvl="1"/>
            <a:r>
              <a:rPr lang="hu-HU" dirty="0" err="1" smtClean="0"/>
              <a:t>Lublói</a:t>
            </a:r>
            <a:r>
              <a:rPr lang="hu-HU" dirty="0" smtClean="0"/>
              <a:t> vár </a:t>
            </a:r>
          </a:p>
          <a:p>
            <a:r>
              <a:rPr lang="hu-HU" dirty="0" smtClean="0"/>
              <a:t>Csorba-tóhoz </a:t>
            </a:r>
          </a:p>
          <a:p>
            <a:pPr lvl="1"/>
            <a:r>
              <a:rPr lang="hu-HU" dirty="0" smtClean="0"/>
              <a:t>gyalogos túra a </a:t>
            </a:r>
            <a:r>
              <a:rPr lang="hu-HU" dirty="0"/>
              <a:t>tó körül, </a:t>
            </a:r>
            <a:endParaRPr lang="hu-HU" dirty="0" smtClean="0"/>
          </a:p>
          <a:p>
            <a:pPr lvl="1"/>
            <a:r>
              <a:rPr lang="hu-HU" dirty="0" smtClean="0"/>
              <a:t>Magas-Tátra </a:t>
            </a:r>
            <a:r>
              <a:rPr lang="hu-HU" dirty="0"/>
              <a:t>különleges növény- és állatvilágában gyönyörködhetünk. </a:t>
            </a:r>
            <a:endParaRPr lang="hu-HU" dirty="0" smtClean="0"/>
          </a:p>
          <a:p>
            <a:r>
              <a:rPr lang="hu-HU" dirty="0"/>
              <a:t>Szepespatak </a:t>
            </a:r>
            <a:r>
              <a:rPr lang="hu-HU" dirty="0"/>
              <a:t>/</a:t>
            </a:r>
            <a:r>
              <a:rPr lang="hu-HU" sz="2800" dirty="0"/>
              <a:t>Szálláshely</a:t>
            </a:r>
            <a:r>
              <a:rPr lang="hu-HU" sz="2800" dirty="0" smtClean="0"/>
              <a:t>/  </a:t>
            </a:r>
            <a:endParaRPr lang="hu-HU" dirty="0"/>
          </a:p>
          <a:p>
            <a:endParaRPr lang="hu-HU" dirty="0"/>
          </a:p>
          <a:p>
            <a:endParaRPr lang="hu-HU" dirty="0"/>
          </a:p>
          <a:p>
            <a:endParaRPr lang="hu-HU" dirty="0"/>
          </a:p>
        </p:txBody>
      </p:sp>
      <p:sp>
        <p:nvSpPr>
          <p:cNvPr id="4" name="Cím 1"/>
          <p:cNvSpPr>
            <a:spLocks noGrp="1"/>
          </p:cNvSpPr>
          <p:nvPr>
            <p:ph type="title"/>
          </p:nvPr>
        </p:nvSpPr>
        <p:spPr>
          <a:xfrm>
            <a:off x="1390567" y="188640"/>
            <a:ext cx="7498080" cy="888651"/>
          </a:xfrm>
        </p:spPr>
        <p:txBody>
          <a:bodyPr/>
          <a:lstStyle/>
          <a:p>
            <a:r>
              <a:rPr lang="hu-HU" dirty="0" smtClean="0"/>
              <a:t>Programterv  -  2. nap</a:t>
            </a:r>
            <a:endParaRPr lang="hu-HU" dirty="0"/>
          </a:p>
        </p:txBody>
      </p:sp>
    </p:spTree>
    <p:extLst>
      <p:ext uri="{BB962C8B-B14F-4D97-AF65-F5344CB8AC3E}">
        <p14:creationId xmlns:p14="http://schemas.microsoft.com/office/powerpoint/2010/main" val="580155348"/>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Lubló</a:t>
            </a:r>
            <a:r>
              <a:rPr lang="hu-HU" dirty="0" smtClean="0"/>
              <a:t> vára</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132856"/>
            <a:ext cx="7620000" cy="4064000"/>
          </a:xfrm>
          <a:prstGeom prst="rect">
            <a:avLst/>
          </a:prstGeom>
        </p:spPr>
      </p:pic>
    </p:spTree>
    <p:extLst>
      <p:ext uri="{BB962C8B-B14F-4D97-AF65-F5344CB8AC3E}">
        <p14:creationId xmlns:p14="http://schemas.microsoft.com/office/powerpoint/2010/main" val="107089988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a:extLst>
              <a:ext uri="{FF2B5EF4-FFF2-40B4-BE49-F238E27FC236}">
                <a16:creationId xmlns:a16="http://schemas.microsoft.com/office/drawing/2014/main" id="{037AFC86-CF2D-46BF-8B76-47B47FD97E97}"/>
              </a:ext>
            </a:extLst>
          </p:cNvPr>
          <p:cNvSpPr>
            <a:spLocks noGrp="1"/>
          </p:cNvSpPr>
          <p:nvPr>
            <p:ph idx="1"/>
          </p:nvPr>
        </p:nvSpPr>
        <p:spPr>
          <a:xfrm>
            <a:off x="1350716" y="1700808"/>
            <a:ext cx="7498080" cy="4800600"/>
          </a:xfrm>
        </p:spPr>
        <p:txBody>
          <a:bodyPr>
            <a:normAutofit/>
          </a:bodyPr>
          <a:lstStyle/>
          <a:p>
            <a:r>
              <a:rPr lang="hu-HU" spc="-10" dirty="0" smtClean="0">
                <a:solidFill>
                  <a:srgbClr val="333333"/>
                </a:solidFill>
                <a:latin typeface="Gill Sans MT" panose="020B0502020104020203" pitchFamily="34" charset="-18"/>
                <a:ea typeface="Lucida Sans Unicode" panose="020B0602030504020204" pitchFamily="34" charset="0"/>
              </a:rPr>
              <a:t>Lőcse </a:t>
            </a:r>
          </a:p>
          <a:p>
            <a:pPr lvl="1"/>
            <a:r>
              <a:rPr lang="hu-HU" spc="-10" dirty="0" smtClean="0">
                <a:solidFill>
                  <a:srgbClr val="333333"/>
                </a:solidFill>
                <a:latin typeface="Gill Sans MT" panose="020B0502020104020203" pitchFamily="34" charset="-18"/>
                <a:ea typeface="Lucida Sans Unicode" panose="020B0602030504020204" pitchFamily="34" charset="0"/>
              </a:rPr>
              <a:t>Városnézés</a:t>
            </a:r>
            <a:r>
              <a:rPr lang="hu-HU" spc="-50" dirty="0" smtClean="0">
                <a:solidFill>
                  <a:srgbClr val="333333"/>
                </a:solidFill>
                <a:latin typeface="Gill Sans MT" panose="020B0502020104020203" pitchFamily="34" charset="-18"/>
                <a:ea typeface="Lucida Sans Unicode" panose="020B0602030504020204" pitchFamily="34" charset="0"/>
              </a:rPr>
              <a:t> </a:t>
            </a:r>
            <a:endParaRPr lang="hu-HU" spc="-10" dirty="0" smtClean="0">
              <a:solidFill>
                <a:srgbClr val="333333"/>
              </a:solidFill>
              <a:latin typeface="Gill Sans MT" panose="020B0502020104020203" pitchFamily="34" charset="-18"/>
              <a:ea typeface="Lucida Sans Unicode" panose="020B0602030504020204" pitchFamily="34" charset="0"/>
            </a:endParaRPr>
          </a:p>
          <a:p>
            <a:pPr lvl="1"/>
            <a:r>
              <a:rPr lang="hu-HU" spc="-10" dirty="0" smtClean="0">
                <a:solidFill>
                  <a:srgbClr val="333333"/>
                </a:solidFill>
                <a:latin typeface="Gill Sans MT" panose="020B0502020104020203" pitchFamily="34" charset="-18"/>
                <a:ea typeface="Lucida Sans Unicode" panose="020B0602030504020204" pitchFamily="34" charset="0"/>
              </a:rPr>
              <a:t>Szent</a:t>
            </a:r>
            <a:r>
              <a:rPr lang="hu-HU" spc="-50" dirty="0" smtClean="0">
                <a:solidFill>
                  <a:srgbClr val="333333"/>
                </a:solidFill>
                <a:latin typeface="Gill Sans MT" panose="020B0502020104020203" pitchFamily="34" charset="-18"/>
                <a:ea typeface="Lucida Sans Unicode" panose="020B0602030504020204" pitchFamily="34" charset="0"/>
              </a:rPr>
              <a:t> </a:t>
            </a:r>
            <a:r>
              <a:rPr lang="hu-HU" spc="-10" dirty="0">
                <a:solidFill>
                  <a:srgbClr val="333333"/>
                </a:solidFill>
                <a:latin typeface="Gill Sans MT" panose="020B0502020104020203" pitchFamily="34" charset="-18"/>
                <a:ea typeface="Lucida Sans Unicode" panose="020B0602030504020204" pitchFamily="34" charset="0"/>
              </a:rPr>
              <a:t>Jakab</a:t>
            </a:r>
            <a:r>
              <a:rPr lang="hu-HU" spc="-50" dirty="0">
                <a:solidFill>
                  <a:srgbClr val="333333"/>
                </a:solidFill>
                <a:latin typeface="Gill Sans MT" panose="020B0502020104020203" pitchFamily="34" charset="-18"/>
                <a:ea typeface="Lucida Sans Unicode" panose="020B0602030504020204" pitchFamily="34" charset="0"/>
              </a:rPr>
              <a:t> </a:t>
            </a:r>
            <a:r>
              <a:rPr lang="hu-HU" spc="-10" dirty="0" smtClean="0">
                <a:solidFill>
                  <a:srgbClr val="333333"/>
                </a:solidFill>
                <a:latin typeface="Gill Sans MT" panose="020B0502020104020203" pitchFamily="34" charset="-18"/>
                <a:ea typeface="Lucida Sans Unicode" panose="020B0602030504020204" pitchFamily="34" charset="0"/>
              </a:rPr>
              <a:t>templom, </a:t>
            </a:r>
          </a:p>
          <a:p>
            <a:pPr lvl="1"/>
            <a:r>
              <a:rPr lang="hu-HU" spc="-20" dirty="0" smtClean="0">
                <a:solidFill>
                  <a:srgbClr val="333333"/>
                </a:solidFill>
                <a:latin typeface="Gill Sans MT" panose="020B0502020104020203" pitchFamily="34" charset="-18"/>
                <a:ea typeface="Lucida Sans Unicode" panose="020B0602030504020204" pitchFamily="34" charset="0"/>
              </a:rPr>
              <a:t>főtér</a:t>
            </a:r>
            <a:r>
              <a:rPr lang="hu-HU" spc="-20" dirty="0">
                <a:solidFill>
                  <a:srgbClr val="333333"/>
                </a:solidFill>
                <a:latin typeface="Gill Sans MT" panose="020B0502020104020203" pitchFamily="34" charset="-18"/>
                <a:ea typeface="Lucida Sans Unicode" panose="020B0602030504020204" pitchFamily="34" charset="0"/>
              </a:rPr>
              <a:t>, városháza és </a:t>
            </a:r>
            <a:endParaRPr lang="hu-HU" spc="-20" dirty="0" smtClean="0">
              <a:solidFill>
                <a:srgbClr val="333333"/>
              </a:solidFill>
              <a:latin typeface="Gill Sans MT" panose="020B0502020104020203" pitchFamily="34" charset="-18"/>
              <a:ea typeface="Lucida Sans Unicode" panose="020B0602030504020204" pitchFamily="34" charset="0"/>
            </a:endParaRPr>
          </a:p>
          <a:p>
            <a:pPr lvl="1"/>
            <a:r>
              <a:rPr lang="hu-HU" spc="-20" dirty="0" smtClean="0">
                <a:solidFill>
                  <a:srgbClr val="333333"/>
                </a:solidFill>
                <a:latin typeface="Gill Sans MT" panose="020B0502020104020203" pitchFamily="34" charset="-18"/>
                <a:ea typeface="Lucida Sans Unicode" panose="020B0602030504020204" pitchFamily="34" charset="0"/>
              </a:rPr>
              <a:t>a </a:t>
            </a:r>
            <a:r>
              <a:rPr lang="hu-HU" spc="-20" dirty="0">
                <a:solidFill>
                  <a:srgbClr val="333333"/>
                </a:solidFill>
                <a:latin typeface="Gill Sans MT" panose="020B0502020104020203" pitchFamily="34" charset="-18"/>
                <a:ea typeface="Lucida Sans Unicode" panose="020B0602030504020204" pitchFamily="34" charset="0"/>
              </a:rPr>
              <a:t>Thurzó-ház</a:t>
            </a:r>
            <a:r>
              <a:rPr lang="hu-HU" spc="-20" dirty="0" smtClean="0">
                <a:solidFill>
                  <a:srgbClr val="333333"/>
                </a:solidFill>
                <a:latin typeface="Gill Sans MT" panose="020B0502020104020203" pitchFamily="34" charset="-18"/>
                <a:ea typeface="Lucida Sans Unicode" panose="020B0602030504020204" pitchFamily="34" charset="0"/>
              </a:rPr>
              <a:t>.</a:t>
            </a:r>
            <a:endParaRPr lang="hu-HU" spc="-50" dirty="0" smtClean="0">
              <a:solidFill>
                <a:srgbClr val="333333"/>
              </a:solidFill>
              <a:latin typeface="Gill Sans MT" panose="020B0502020104020203" pitchFamily="34" charset="-18"/>
              <a:ea typeface="Lucida Sans Unicode" panose="020B0602030504020204" pitchFamily="34" charset="0"/>
            </a:endParaRPr>
          </a:p>
          <a:p>
            <a:r>
              <a:rPr lang="hu-HU" spc="-10" dirty="0" smtClean="0">
                <a:solidFill>
                  <a:srgbClr val="333333"/>
                </a:solidFill>
                <a:latin typeface="Gill Sans MT" panose="020B0502020104020203" pitchFamily="34" charset="-18"/>
                <a:ea typeface="Lucida Sans Unicode" panose="020B0602030504020204" pitchFamily="34" charset="0"/>
              </a:rPr>
              <a:t>Szlovák</a:t>
            </a:r>
            <a:r>
              <a:rPr lang="hu-HU" spc="-50" dirty="0" smtClean="0">
                <a:solidFill>
                  <a:srgbClr val="333333"/>
                </a:solidFill>
                <a:latin typeface="Gill Sans MT" panose="020B0502020104020203" pitchFamily="34" charset="-18"/>
                <a:ea typeface="Lucida Sans Unicode" panose="020B0602030504020204" pitchFamily="34" charset="0"/>
              </a:rPr>
              <a:t> </a:t>
            </a:r>
            <a:r>
              <a:rPr lang="hu-HU" spc="-10" dirty="0" smtClean="0">
                <a:solidFill>
                  <a:srgbClr val="333333"/>
                </a:solidFill>
                <a:latin typeface="Gill Sans MT" panose="020B0502020104020203" pitchFamily="34" charset="-18"/>
                <a:ea typeface="Lucida Sans Unicode" panose="020B0602030504020204" pitchFamily="34" charset="0"/>
              </a:rPr>
              <a:t>Paradicsom</a:t>
            </a:r>
            <a:r>
              <a:rPr lang="hu-HU" spc="-50" dirty="0" smtClean="0">
                <a:solidFill>
                  <a:srgbClr val="333333"/>
                </a:solidFill>
                <a:latin typeface="Gill Sans MT" panose="020B0502020104020203" pitchFamily="34" charset="-18"/>
                <a:ea typeface="Lucida Sans Unicode" panose="020B0602030504020204" pitchFamily="34" charset="0"/>
              </a:rPr>
              <a:t> </a:t>
            </a:r>
          </a:p>
          <a:p>
            <a:pPr lvl="1"/>
            <a:r>
              <a:rPr lang="hu-HU" spc="-50" dirty="0" smtClean="0">
                <a:solidFill>
                  <a:srgbClr val="333333"/>
                </a:solidFill>
                <a:latin typeface="Gill Sans MT" panose="020B0502020104020203" pitchFamily="34" charset="-18"/>
                <a:ea typeface="Lucida Sans Unicode" panose="020B0602030504020204" pitchFamily="34" charset="0"/>
              </a:rPr>
              <a:t>Természet járás </a:t>
            </a:r>
            <a:r>
              <a:rPr lang="hu-HU" spc="-50" dirty="0">
                <a:solidFill>
                  <a:srgbClr val="333333"/>
                </a:solidFill>
                <a:latin typeface="Gill Sans MT" panose="020B0502020104020203" pitchFamily="34" charset="-18"/>
                <a:ea typeface="Lucida Sans Unicode" panose="020B0602030504020204" pitchFamily="34" charset="0"/>
              </a:rPr>
              <a:t>S</a:t>
            </a:r>
            <a:r>
              <a:rPr lang="hu-HU" spc="-50" dirty="0" smtClean="0">
                <a:solidFill>
                  <a:srgbClr val="333333"/>
                </a:solidFill>
                <a:latin typeface="Gill Sans MT" panose="020B0502020104020203" pitchFamily="34" charset="-18"/>
                <a:ea typeface="Lucida Sans Unicode" panose="020B0602030504020204" pitchFamily="34" charset="0"/>
              </a:rPr>
              <a:t>zlovákia </a:t>
            </a:r>
            <a:r>
              <a:rPr lang="hu-HU" spc="-50" dirty="0" smtClean="0">
                <a:solidFill>
                  <a:srgbClr val="333333"/>
                </a:solidFill>
                <a:latin typeface="Gill Sans MT" panose="020B0502020104020203" pitchFamily="34" charset="-18"/>
                <a:ea typeface="Lucida Sans Unicode" panose="020B0602030504020204" pitchFamily="34" charset="0"/>
              </a:rPr>
              <a:t>egyik legszebb táján</a:t>
            </a:r>
            <a:endParaRPr lang="hu-HU" spc="-20" dirty="0" smtClean="0">
              <a:solidFill>
                <a:srgbClr val="333333"/>
              </a:solidFill>
              <a:latin typeface="Gill Sans MT" panose="020B0502020104020203" pitchFamily="34" charset="-18"/>
              <a:ea typeface="Lucida Sans Unicode" panose="020B0602030504020204" pitchFamily="34" charset="0"/>
            </a:endParaRPr>
          </a:p>
          <a:p>
            <a:r>
              <a:rPr lang="hu-HU" dirty="0"/>
              <a:t>Szepespatak</a:t>
            </a:r>
            <a:r>
              <a:rPr lang="hu-HU" spc="-20" dirty="0" smtClean="0">
                <a:solidFill>
                  <a:srgbClr val="333333"/>
                </a:solidFill>
                <a:latin typeface="Gill Sans MT" panose="020B0502020104020203" pitchFamily="34" charset="-18"/>
                <a:ea typeface="Lucida Sans Unicode" panose="020B0602030504020204" pitchFamily="34" charset="0"/>
              </a:rPr>
              <a:t> /szálláshely/</a:t>
            </a:r>
            <a:endParaRPr lang="hu-HU" spc="-20" dirty="0" smtClean="0">
              <a:solidFill>
                <a:srgbClr val="333333"/>
              </a:solidFill>
              <a:latin typeface="Gill Sans MT" panose="020B0502020104020203" pitchFamily="34" charset="-18"/>
              <a:ea typeface="Lucida Sans Unicode" panose="020B0602030504020204" pitchFamily="34" charset="0"/>
            </a:endParaRPr>
          </a:p>
        </p:txBody>
      </p:sp>
      <p:sp>
        <p:nvSpPr>
          <p:cNvPr id="3" name="Cím 1"/>
          <p:cNvSpPr>
            <a:spLocks noGrp="1"/>
          </p:cNvSpPr>
          <p:nvPr>
            <p:ph type="title"/>
          </p:nvPr>
        </p:nvSpPr>
        <p:spPr>
          <a:xfrm>
            <a:off x="1331640" y="404664"/>
            <a:ext cx="7498080" cy="888651"/>
          </a:xfrm>
        </p:spPr>
        <p:txBody>
          <a:bodyPr/>
          <a:lstStyle/>
          <a:p>
            <a:r>
              <a:rPr lang="hu-HU" dirty="0" smtClean="0"/>
              <a:t>Programterv  -  3. nap</a:t>
            </a:r>
            <a:endParaRPr lang="hu-HU" dirty="0"/>
          </a:p>
        </p:txBody>
      </p:sp>
    </p:spTree>
    <p:extLst>
      <p:ext uri="{BB962C8B-B14F-4D97-AF65-F5344CB8AC3E}">
        <p14:creationId xmlns:p14="http://schemas.microsoft.com/office/powerpoint/2010/main" val="1990226858"/>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Imrik</a:t>
            </a:r>
            <a:r>
              <a:rPr lang="hu-HU" dirty="0" smtClean="0"/>
              <a:t> </a:t>
            </a:r>
            <a:r>
              <a:rPr lang="hu-HU" dirty="0" err="1" smtClean="0"/>
              <a:t>falvi</a:t>
            </a:r>
            <a:r>
              <a:rPr lang="hu-HU" dirty="0" smtClean="0"/>
              <a:t> víztározó</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71600"/>
            <a:ext cx="7620000" cy="5067300"/>
          </a:xfrm>
          <a:prstGeom prst="rect">
            <a:avLst/>
          </a:prstGeom>
        </p:spPr>
      </p:pic>
    </p:spTree>
    <p:extLst>
      <p:ext uri="{BB962C8B-B14F-4D97-AF65-F5344CB8AC3E}">
        <p14:creationId xmlns:p14="http://schemas.microsoft.com/office/powerpoint/2010/main" val="2410126115"/>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pforduló">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apfordul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Napfordul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321</TotalTime>
  <Words>1371</Words>
  <Application>Microsoft Office PowerPoint</Application>
  <PresentationFormat>Diavetítés a képernyőre (4:3 oldalarány)</PresentationFormat>
  <Paragraphs>161</Paragraphs>
  <Slides>21</Slides>
  <Notes>9</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21</vt:i4>
      </vt:variant>
    </vt:vector>
  </HeadingPairs>
  <TitlesOfParts>
    <vt:vector size="30" baseType="lpstr">
      <vt:lpstr>Algerian</vt:lpstr>
      <vt:lpstr>Calibri</vt:lpstr>
      <vt:lpstr>Gill Sans MT</vt:lpstr>
      <vt:lpstr>Lucida Sans Unicode</vt:lpstr>
      <vt:lpstr>Times New Roman</vt:lpstr>
      <vt:lpstr>Verdana</vt:lpstr>
      <vt:lpstr>Wingdings</vt:lpstr>
      <vt:lpstr>Wingdings 2</vt:lpstr>
      <vt:lpstr>Napforduló</vt:lpstr>
      <vt:lpstr>Tanulmányi kirándulás A FELVIDÉKEN  tiszaalpári tanulóK RÉSZVÉTELÉVEL</vt:lpstr>
      <vt:lpstr>Cél</vt:lpstr>
      <vt:lpstr>Időpont, költségek, résztvevők</vt:lpstr>
      <vt:lpstr>Programterv  -  1. nap</vt:lpstr>
      <vt:lpstr>Besztercebánya főtér</vt:lpstr>
      <vt:lpstr>Programterv  -  2. nap</vt:lpstr>
      <vt:lpstr>Lubló vára</vt:lpstr>
      <vt:lpstr>Programterv  -  3. nap</vt:lpstr>
      <vt:lpstr>Imrik falvi víztározó</vt:lpstr>
      <vt:lpstr>Programterv  -  4. nap</vt:lpstr>
      <vt:lpstr>Krasznahorka vára</vt:lpstr>
      <vt:lpstr>Pályázati feltételek:</vt:lpstr>
      <vt:lpstr>Közös program vállalás:</vt:lpstr>
      <vt:lpstr>Témanap: </vt:lpstr>
      <vt:lpstr>Egyéb programelemek</vt:lpstr>
      <vt:lpstr>Kiránduláshoz szükséges dolgok I.</vt:lpstr>
      <vt:lpstr>Kiránduláshoz szükséges dolgok II.</vt:lpstr>
      <vt:lpstr>KÉK kártya minta</vt:lpstr>
      <vt:lpstr>Szülői beleegyező nyilatkozat</vt:lpstr>
      <vt:lpstr>Fontos információk</vt:lpstr>
      <vt:lpstr>Az egyes úticélok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Tanulmányi kirándulás Erdélyben a tiszaalpári tanulóknak</dc:title>
  <dc:creator>Tanar</dc:creator>
  <cp:lastModifiedBy>Rgazda</cp:lastModifiedBy>
  <cp:revision>47</cp:revision>
  <dcterms:created xsi:type="dcterms:W3CDTF">2024-01-31T16:48:13Z</dcterms:created>
  <dcterms:modified xsi:type="dcterms:W3CDTF">2025-06-29T20:15:21Z</dcterms:modified>
</cp:coreProperties>
</file>